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6858000" cy="9144000"/>
  <p:embeddedFontLst>
    <p:embeddedFont>
      <p:font typeface="Calibri" panose="020F0502020204030204" pitchFamily="34" charset="0"/>
      <p:regular r:id="rId51"/>
      <p:bold r:id="rId52"/>
      <p:italic r:id="rId53"/>
      <p:boldItalic r:id="rId54"/>
    </p:embeddedFont>
    <p:embeddedFont>
      <p:font typeface="Montserrat" panose="020B0604020202020204" charset="0"/>
      <p:regular r:id="rId55"/>
      <p:bold r:id="rId56"/>
      <p:italic r:id="rId57"/>
      <p:boldItalic r:id="rId58"/>
    </p:embeddedFont>
    <p:embeddedFont>
      <p:font typeface="Fira Sans Extra Condensed Medium" panose="020B0604020202020204" charset="0"/>
      <p:regular r:id="rId59"/>
      <p:bold r:id="rId60"/>
      <p:italic r:id="rId61"/>
      <p:boldItalic r:id="rId62"/>
    </p:embeddedFont>
    <p:embeddedFont>
      <p:font typeface="Roboto" panose="020B0604020202020204" charset="0"/>
      <p:regular r:id="rId63"/>
      <p:bold r:id="rId64"/>
      <p:italic r:id="rId65"/>
      <p:boldItalic r:id="rId66"/>
    </p:embeddedFont>
    <p:embeddedFont>
      <p:font typeface="Montserrat ExtraBold" panose="020B0604020202020204" charset="0"/>
      <p:bold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E08A46-6258-4EC1-9A39-1AE3F2D8B400}">
  <a:tblStyle styleId="{BDE08A46-6258-4EC1-9A39-1AE3F2D8B40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DBDF4AC-84CC-40CF-9D3C-2EEF8860EDA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99a6fc177a_1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299a6fc177a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990daa1d02_8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g2990daa1d02_8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990daa1d02_8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g2990daa1d02_8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990daa1d02_8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990daa1d02_8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2990daa1d02_8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999754e681_6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999754e681_6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2999754e681_6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999754e681_5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999754e681_5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2999754e681_5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990daa1d02_8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990daa1d02_8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g2990daa1d02_8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99a6fc177a_1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299a6fc177a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998bbfe6c5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998bbfe6c5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2998bbfe6c5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998bbfe6c5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998bbfe6c5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g2998bbfe6c5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998bbfe6c5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998bbfe6c5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g2998bbfe6c5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990daa1d02_8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990daa1d02_8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g2990daa1d02_8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999754e681_5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999754e681_5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2999754e681_5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9931363e9e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9931363e9e_1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g29931363e9e_1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990daa1d02_8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990daa1d02_8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2990daa1d02_8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9e636284f7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9e636284f7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g29e636284f7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9e636284f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9e636284f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g29e636284f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9e636284f7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9e636284f7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g29e636284f7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9e636284f7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9e636284f7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g29e636284f7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999754e681_5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999754e681_5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g2999754e681_5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9931363e9e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9931363e9e_1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g29931363e9e_1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9cbf01346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g29cbf01346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999754e681_5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0" name="Google Shape;650;g2999754e681_5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1" name="Google Shape;651;g2999754e681_5_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0" name="Google Shape;68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sp>
        <p:nvSpPr>
          <p:cNvPr id="19" name="Google Shape;19;p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3" name="Google Shape;23;p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6" name="Google Shape;26;p2"/>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1"/>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0" name="Google Shape;90;p1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1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2"/>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2"/>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8" name="Google Shape;98;p1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101"/>
        <p:cNvGrpSpPr/>
        <p:nvPr/>
      </p:nvGrpSpPr>
      <p:grpSpPr>
        <a:xfrm>
          <a:off x="0" y="0"/>
          <a:ext cx="0" cy="0"/>
          <a:chOff x="0" y="0"/>
          <a:chExt cx="0" cy="0"/>
        </a:xfrm>
      </p:grpSpPr>
      <p:grpSp>
        <p:nvGrpSpPr>
          <p:cNvPr id="102" name="Google Shape;102;p13"/>
          <p:cNvGrpSpPr/>
          <p:nvPr/>
        </p:nvGrpSpPr>
        <p:grpSpPr>
          <a:xfrm>
            <a:off x="1" y="0"/>
            <a:ext cx="12191999" cy="6858000"/>
            <a:chOff x="1" y="0"/>
            <a:chExt cx="12191999" cy="6858000"/>
          </a:xfrm>
        </p:grpSpPr>
        <p:sp>
          <p:nvSpPr>
            <p:cNvPr id="103" name="Google Shape;103;p13"/>
            <p:cNvSpPr/>
            <p:nvPr/>
          </p:nvSpPr>
          <p:spPr>
            <a:xfrm flipH="1">
              <a:off x="8580896" y="1"/>
              <a:ext cx="3611104" cy="3611104"/>
            </a:xfrm>
            <a:custGeom>
              <a:avLst/>
              <a:gdLst/>
              <a:ahLst/>
              <a:cxnLst/>
              <a:rect l="l" t="t" r="r" b="b"/>
              <a:pathLst>
                <a:path w="1167493" h="1167493" extrusionOk="0">
                  <a:moveTo>
                    <a:pt x="0" y="0"/>
                  </a:moveTo>
                  <a:lnTo>
                    <a:pt x="1167493" y="0"/>
                  </a:lnTo>
                  <a:cubicBezTo>
                    <a:pt x="522704" y="0"/>
                    <a:pt x="0" y="522704"/>
                    <a:pt x="0" y="1167493"/>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 name="Google Shape;104;p13"/>
            <p:cNvSpPr/>
            <p:nvPr/>
          </p:nvSpPr>
          <p:spPr>
            <a:xfrm flipH="1">
              <a:off x="8580896" y="3246896"/>
              <a:ext cx="3611104" cy="3611104"/>
            </a:xfrm>
            <a:custGeom>
              <a:avLst/>
              <a:gdLst/>
              <a:ahLst/>
              <a:cxnLst/>
              <a:rect l="l" t="t" r="r" b="b"/>
              <a:pathLst>
                <a:path w="1167493" h="1167493" extrusionOk="0">
                  <a:moveTo>
                    <a:pt x="0" y="0"/>
                  </a:moveTo>
                  <a:cubicBezTo>
                    <a:pt x="0" y="644789"/>
                    <a:pt x="522704" y="1167493"/>
                    <a:pt x="1167493" y="1167493"/>
                  </a:cubicBezTo>
                  <a:lnTo>
                    <a:pt x="0" y="1167493"/>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 name="Google Shape;105;p13"/>
            <p:cNvSpPr/>
            <p:nvPr/>
          </p:nvSpPr>
          <p:spPr>
            <a:xfrm>
              <a:off x="1" y="0"/>
              <a:ext cx="933856" cy="933856"/>
            </a:xfrm>
            <a:custGeom>
              <a:avLst/>
              <a:gdLst/>
              <a:ahLst/>
              <a:cxnLst/>
              <a:rect l="l" t="t" r="r" b="b"/>
              <a:pathLst>
                <a:path w="862693" h="862693" extrusionOk="0">
                  <a:moveTo>
                    <a:pt x="0" y="0"/>
                  </a:moveTo>
                  <a:lnTo>
                    <a:pt x="862693" y="0"/>
                  </a:lnTo>
                  <a:cubicBezTo>
                    <a:pt x="862693" y="476453"/>
                    <a:pt x="476452" y="862693"/>
                    <a:pt x="0" y="862693"/>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06" name="Google Shape;106;p13"/>
            <p:cNvGrpSpPr/>
            <p:nvPr/>
          </p:nvGrpSpPr>
          <p:grpSpPr>
            <a:xfrm>
              <a:off x="8082092" y="5590903"/>
              <a:ext cx="1572380" cy="1267097"/>
              <a:chOff x="7413403" y="4976359"/>
              <a:chExt cx="2334986" cy="1881641"/>
            </a:xfrm>
          </p:grpSpPr>
          <p:sp>
            <p:nvSpPr>
              <p:cNvPr id="107" name="Google Shape;107;p13"/>
              <p:cNvSpPr/>
              <p:nvPr/>
            </p:nvSpPr>
            <p:spPr>
              <a:xfrm rot="-5400000">
                <a:off x="8223822" y="5333433"/>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 name="Google Shape;108;p13"/>
              <p:cNvSpPr/>
              <p:nvPr/>
            </p:nvSpPr>
            <p:spPr>
              <a:xfrm rot="5400000" flipH="1">
                <a:off x="7056329" y="5333433"/>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109" name="Google Shape;109;p13"/>
          <p:cNvSpPr txBox="1">
            <a:spLocks noGrp="1"/>
          </p:cNvSpPr>
          <p:nvPr>
            <p:ph type="title"/>
          </p:nvPr>
        </p:nvSpPr>
        <p:spPr>
          <a:xfrm>
            <a:off x="1167492" y="136526"/>
            <a:ext cx="9779183" cy="1570038"/>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4800"/>
              <a:buFont typeface="Calibri"/>
              <a:buNone/>
              <a:defRPr sz="4800"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3"/>
          <p:cNvSpPr txBox="1">
            <a:spLocks noGrp="1"/>
          </p:cNvSpPr>
          <p:nvPr>
            <p:ph type="body" idx="1"/>
          </p:nvPr>
        </p:nvSpPr>
        <p:spPr>
          <a:xfrm>
            <a:off x="1166813" y="2023984"/>
            <a:ext cx="4664075" cy="469051"/>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200"/>
              </a:spcBef>
              <a:spcAft>
                <a:spcPts val="0"/>
              </a:spcAft>
              <a:buSzPts val="2800"/>
              <a:buFont typeface="Arial"/>
              <a:buNone/>
              <a:defRPr sz="2800" b="0">
                <a:latin typeface="Calibri"/>
                <a:ea typeface="Calibri"/>
                <a:cs typeface="Calibri"/>
                <a:sym typeface="Calibri"/>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11" name="Google Shape;111;p13"/>
          <p:cNvSpPr txBox="1">
            <a:spLocks noGrp="1"/>
          </p:cNvSpPr>
          <p:nvPr>
            <p:ph type="body" idx="2"/>
          </p:nvPr>
        </p:nvSpPr>
        <p:spPr>
          <a:xfrm>
            <a:off x="1167493" y="2528203"/>
            <a:ext cx="4663440" cy="2828613"/>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200"/>
              </a:spcBef>
              <a:spcAft>
                <a:spcPts val="0"/>
              </a:spcAft>
              <a:buSzPts val="2000"/>
              <a:buNone/>
              <a:defRPr sz="2000">
                <a:latin typeface="Calibri"/>
                <a:ea typeface="Calibri"/>
                <a:cs typeface="Calibri"/>
                <a:sym typeface="Calibri"/>
              </a:defRPr>
            </a:lvl1pPr>
            <a:lvl2pPr marL="914400" lvl="1" indent="-228600" algn="l">
              <a:lnSpc>
                <a:spcPct val="90000"/>
              </a:lnSpc>
              <a:spcBef>
                <a:spcPts val="200"/>
              </a:spcBef>
              <a:spcAft>
                <a:spcPts val="0"/>
              </a:spcAft>
              <a:buSzPts val="1800"/>
              <a:buNone/>
              <a:defRPr sz="1800">
                <a:latin typeface="Calibri"/>
                <a:ea typeface="Calibri"/>
                <a:cs typeface="Calibri"/>
                <a:sym typeface="Calibri"/>
              </a:defRPr>
            </a:lvl2pPr>
            <a:lvl3pPr marL="1371600" lvl="2" indent="-228600" algn="l">
              <a:lnSpc>
                <a:spcPct val="90000"/>
              </a:lnSpc>
              <a:spcBef>
                <a:spcPts val="400"/>
              </a:spcBef>
              <a:spcAft>
                <a:spcPts val="0"/>
              </a:spcAft>
              <a:buSzPts val="1600"/>
              <a:buNone/>
              <a:defRPr sz="1600">
                <a:latin typeface="Calibri"/>
                <a:ea typeface="Calibri"/>
                <a:cs typeface="Calibri"/>
                <a:sym typeface="Calibri"/>
              </a:defRPr>
            </a:lvl3pPr>
            <a:lvl4pPr marL="1828800" lvl="3" indent="-228600" algn="l">
              <a:lnSpc>
                <a:spcPct val="90000"/>
              </a:lnSpc>
              <a:spcBef>
                <a:spcPts val="400"/>
              </a:spcBef>
              <a:spcAft>
                <a:spcPts val="0"/>
              </a:spcAft>
              <a:buSzPts val="1400"/>
              <a:buNone/>
              <a:defRPr sz="1400">
                <a:latin typeface="Calibri"/>
                <a:ea typeface="Calibri"/>
                <a:cs typeface="Calibri"/>
                <a:sym typeface="Calibri"/>
              </a:defRPr>
            </a:lvl4pPr>
            <a:lvl5pPr marL="2286000" lvl="4" indent="-228600" algn="l">
              <a:lnSpc>
                <a:spcPct val="90000"/>
              </a:lnSpc>
              <a:spcBef>
                <a:spcPts val="400"/>
              </a:spcBef>
              <a:spcAft>
                <a:spcPts val="0"/>
              </a:spcAft>
              <a:buSzPts val="1400"/>
              <a:buNone/>
              <a:defRPr sz="1400">
                <a:latin typeface="Calibri"/>
                <a:ea typeface="Calibri"/>
                <a:cs typeface="Calibri"/>
                <a:sym typeface="Calibri"/>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12" name="Google Shape;112;p13"/>
          <p:cNvSpPr txBox="1">
            <a:spLocks noGrp="1"/>
          </p:cNvSpPr>
          <p:nvPr>
            <p:ph type="body" idx="3"/>
          </p:nvPr>
        </p:nvSpPr>
        <p:spPr>
          <a:xfrm>
            <a:off x="6283235" y="2023984"/>
            <a:ext cx="4664075" cy="469051"/>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200"/>
              </a:spcBef>
              <a:spcAft>
                <a:spcPts val="0"/>
              </a:spcAft>
              <a:buSzPts val="2800"/>
              <a:buFont typeface="Arial"/>
              <a:buNone/>
              <a:defRPr sz="2800" b="0">
                <a:latin typeface="Calibri"/>
                <a:ea typeface="Calibri"/>
                <a:cs typeface="Calibri"/>
                <a:sym typeface="Calibri"/>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13" name="Google Shape;113;p13"/>
          <p:cNvSpPr txBox="1">
            <a:spLocks noGrp="1"/>
          </p:cNvSpPr>
          <p:nvPr>
            <p:ph type="body" idx="4"/>
          </p:nvPr>
        </p:nvSpPr>
        <p:spPr>
          <a:xfrm>
            <a:off x="6283235" y="2528203"/>
            <a:ext cx="4663440" cy="2828613"/>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200"/>
              </a:spcBef>
              <a:spcAft>
                <a:spcPts val="0"/>
              </a:spcAft>
              <a:buSzPts val="2000"/>
              <a:buNone/>
              <a:defRPr sz="2000">
                <a:latin typeface="Calibri"/>
                <a:ea typeface="Calibri"/>
                <a:cs typeface="Calibri"/>
                <a:sym typeface="Calibri"/>
              </a:defRPr>
            </a:lvl1pPr>
            <a:lvl2pPr marL="914400" lvl="1" indent="-228600" algn="l">
              <a:lnSpc>
                <a:spcPct val="90000"/>
              </a:lnSpc>
              <a:spcBef>
                <a:spcPts val="200"/>
              </a:spcBef>
              <a:spcAft>
                <a:spcPts val="0"/>
              </a:spcAft>
              <a:buSzPts val="1800"/>
              <a:buNone/>
              <a:defRPr sz="1800">
                <a:latin typeface="Calibri"/>
                <a:ea typeface="Calibri"/>
                <a:cs typeface="Calibri"/>
                <a:sym typeface="Calibri"/>
              </a:defRPr>
            </a:lvl2pPr>
            <a:lvl3pPr marL="1371600" lvl="2" indent="-228600" algn="l">
              <a:lnSpc>
                <a:spcPct val="90000"/>
              </a:lnSpc>
              <a:spcBef>
                <a:spcPts val="400"/>
              </a:spcBef>
              <a:spcAft>
                <a:spcPts val="0"/>
              </a:spcAft>
              <a:buSzPts val="1600"/>
              <a:buNone/>
              <a:defRPr sz="1600">
                <a:latin typeface="Calibri"/>
                <a:ea typeface="Calibri"/>
                <a:cs typeface="Calibri"/>
                <a:sym typeface="Calibri"/>
              </a:defRPr>
            </a:lvl3pPr>
            <a:lvl4pPr marL="1828800" lvl="3" indent="-228600" algn="l">
              <a:lnSpc>
                <a:spcPct val="90000"/>
              </a:lnSpc>
              <a:spcBef>
                <a:spcPts val="400"/>
              </a:spcBef>
              <a:spcAft>
                <a:spcPts val="0"/>
              </a:spcAft>
              <a:buSzPts val="1400"/>
              <a:buNone/>
              <a:defRPr sz="1400">
                <a:latin typeface="Calibri"/>
                <a:ea typeface="Calibri"/>
                <a:cs typeface="Calibri"/>
                <a:sym typeface="Calibri"/>
              </a:defRPr>
            </a:lvl4pPr>
            <a:lvl5pPr marL="2286000" lvl="4" indent="-228600" algn="l">
              <a:lnSpc>
                <a:spcPct val="90000"/>
              </a:lnSpc>
              <a:spcBef>
                <a:spcPts val="400"/>
              </a:spcBef>
              <a:spcAft>
                <a:spcPts val="0"/>
              </a:spcAft>
              <a:buSzPts val="1400"/>
              <a:buNone/>
              <a:defRPr sz="1400">
                <a:latin typeface="Calibri"/>
                <a:ea typeface="Calibri"/>
                <a:cs typeface="Calibri"/>
                <a:sym typeface="Calibri"/>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14" name="Google Shape;114;p13"/>
          <p:cNvSpPr txBox="1">
            <a:spLocks noGrp="1"/>
          </p:cNvSpPr>
          <p:nvPr>
            <p:ph type="dt" idx="10"/>
          </p:nvPr>
        </p:nvSpPr>
        <p:spPr>
          <a:xfrm>
            <a:off x="3810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accent3"/>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3"/>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3"/>
          <p:cNvSpPr txBox="1">
            <a:spLocks noGrp="1"/>
          </p:cNvSpPr>
          <p:nvPr>
            <p:ph type="sldNum" idx="12"/>
          </p:nvPr>
        </p:nvSpPr>
        <p:spPr>
          <a:xfrm>
            <a:off x="10153276" y="6356350"/>
            <a:ext cx="165772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accent2"/>
                </a:solidFill>
                <a:latin typeface="Calibri"/>
                <a:ea typeface="Calibri"/>
                <a:cs typeface="Calibri"/>
                <a:sym typeface="Calibri"/>
              </a:defRPr>
            </a:lvl1pPr>
            <a:lvl2pPr marL="0" lvl="1" indent="0" algn="r">
              <a:spcBef>
                <a:spcPts val="0"/>
              </a:spcBef>
              <a:buNone/>
              <a:defRPr sz="1200">
                <a:solidFill>
                  <a:schemeClr val="accent2"/>
                </a:solidFill>
                <a:latin typeface="Calibri"/>
                <a:ea typeface="Calibri"/>
                <a:cs typeface="Calibri"/>
                <a:sym typeface="Calibri"/>
              </a:defRPr>
            </a:lvl2pPr>
            <a:lvl3pPr marL="0" lvl="2" indent="0" algn="r">
              <a:spcBef>
                <a:spcPts val="0"/>
              </a:spcBef>
              <a:buNone/>
              <a:defRPr sz="1200">
                <a:solidFill>
                  <a:schemeClr val="accent2"/>
                </a:solidFill>
                <a:latin typeface="Calibri"/>
                <a:ea typeface="Calibri"/>
                <a:cs typeface="Calibri"/>
                <a:sym typeface="Calibri"/>
              </a:defRPr>
            </a:lvl3pPr>
            <a:lvl4pPr marL="0" lvl="3" indent="0" algn="r">
              <a:spcBef>
                <a:spcPts val="0"/>
              </a:spcBef>
              <a:buNone/>
              <a:defRPr sz="1200">
                <a:solidFill>
                  <a:schemeClr val="accent2"/>
                </a:solidFill>
                <a:latin typeface="Calibri"/>
                <a:ea typeface="Calibri"/>
                <a:cs typeface="Calibri"/>
                <a:sym typeface="Calibri"/>
              </a:defRPr>
            </a:lvl4pPr>
            <a:lvl5pPr marL="0" lvl="4" indent="0" algn="r">
              <a:spcBef>
                <a:spcPts val="0"/>
              </a:spcBef>
              <a:buNone/>
              <a:defRPr sz="1200">
                <a:solidFill>
                  <a:schemeClr val="accent2"/>
                </a:solidFill>
                <a:latin typeface="Calibri"/>
                <a:ea typeface="Calibri"/>
                <a:cs typeface="Calibri"/>
                <a:sym typeface="Calibri"/>
              </a:defRPr>
            </a:lvl5pPr>
            <a:lvl6pPr marL="0" lvl="5" indent="0" algn="r">
              <a:spcBef>
                <a:spcPts val="0"/>
              </a:spcBef>
              <a:buNone/>
              <a:defRPr sz="1200">
                <a:solidFill>
                  <a:schemeClr val="accent2"/>
                </a:solidFill>
                <a:latin typeface="Calibri"/>
                <a:ea typeface="Calibri"/>
                <a:cs typeface="Calibri"/>
                <a:sym typeface="Calibri"/>
              </a:defRPr>
            </a:lvl6pPr>
            <a:lvl7pPr marL="0" lvl="6" indent="0" algn="r">
              <a:spcBef>
                <a:spcPts val="0"/>
              </a:spcBef>
              <a:buNone/>
              <a:defRPr sz="1200">
                <a:solidFill>
                  <a:schemeClr val="accent2"/>
                </a:solidFill>
                <a:latin typeface="Calibri"/>
                <a:ea typeface="Calibri"/>
                <a:cs typeface="Calibri"/>
                <a:sym typeface="Calibri"/>
              </a:defRPr>
            </a:lvl7pPr>
            <a:lvl8pPr marL="0" lvl="7" indent="0" algn="r">
              <a:spcBef>
                <a:spcPts val="0"/>
              </a:spcBef>
              <a:buNone/>
              <a:defRPr sz="1200">
                <a:solidFill>
                  <a:schemeClr val="accent2"/>
                </a:solidFill>
                <a:latin typeface="Calibri"/>
                <a:ea typeface="Calibri"/>
                <a:cs typeface="Calibri"/>
                <a:sym typeface="Calibri"/>
              </a:defRPr>
            </a:lvl8pPr>
            <a:lvl9pPr marL="0" lvl="8" indent="0" algn="r">
              <a:spcBef>
                <a:spcPts val="0"/>
              </a:spcBef>
              <a:buNone/>
              <a:defRPr sz="1200">
                <a:solidFill>
                  <a:schemeClr val="accent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14"/>
          <p:cNvSpPr txBox="1">
            <a:spLocks noGrp="1"/>
          </p:cNvSpPr>
          <p:nvPr>
            <p:ph type="title"/>
          </p:nvPr>
        </p:nvSpPr>
        <p:spPr>
          <a:xfrm>
            <a:off x="1251333" y="593367"/>
            <a:ext cx="6269600" cy="12552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chemeClr val="accent1"/>
              </a:buClr>
              <a:buSzPts val="2400"/>
              <a:buFont typeface="Calibri"/>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1_Section header">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15"/>
          <p:cNvSpPr txBox="1">
            <a:spLocks noGrp="1"/>
          </p:cNvSpPr>
          <p:nvPr>
            <p:ph type="title"/>
          </p:nvPr>
        </p:nvSpPr>
        <p:spPr>
          <a:xfrm>
            <a:off x="5016893" y="4237000"/>
            <a:ext cx="4091600" cy="798400"/>
          </a:xfrm>
          <a:prstGeom prst="rect">
            <a:avLst/>
          </a:prstGeom>
          <a:noFill/>
          <a:ln>
            <a:noFill/>
          </a:ln>
        </p:spPr>
        <p:txBody>
          <a:bodyPr spcFirstLastPara="1" wrap="square" lIns="91425" tIns="91425" rIns="91425" bIns="91425" anchor="b" anchorCtr="0">
            <a:noAutofit/>
          </a:bodyPr>
          <a:lstStyle>
            <a:lvl1pPr lvl="0" algn="l">
              <a:lnSpc>
                <a:spcPct val="85000"/>
              </a:lnSpc>
              <a:spcBef>
                <a:spcPts val="0"/>
              </a:spcBef>
              <a:spcAft>
                <a:spcPts val="0"/>
              </a:spcAft>
              <a:buClr>
                <a:schemeClr val="lt1"/>
              </a:buClr>
              <a:buSzPts val="3600"/>
              <a:buFont typeface="Calibri"/>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endParaRPr/>
          </a:p>
        </p:txBody>
      </p:sp>
      <p:sp>
        <p:nvSpPr>
          <p:cNvPr id="121" name="Google Shape;121;p15"/>
          <p:cNvSpPr txBox="1">
            <a:spLocks noGrp="1"/>
          </p:cNvSpPr>
          <p:nvPr>
            <p:ph type="title" idx="2"/>
          </p:nvPr>
        </p:nvSpPr>
        <p:spPr>
          <a:xfrm>
            <a:off x="1397693" y="4383333"/>
            <a:ext cx="3217200" cy="1242000"/>
          </a:xfrm>
          <a:prstGeom prst="rect">
            <a:avLst/>
          </a:prstGeom>
          <a:noFill/>
          <a:ln>
            <a:noFill/>
          </a:ln>
          <a:effectLst>
            <a:outerShdw blurRad="114300" dist="28575" dir="6360000" algn="bl" rotWithShape="0">
              <a:schemeClr val="accent1">
                <a:alpha val="49803"/>
              </a:schemeClr>
            </a:outerShdw>
          </a:effectLst>
        </p:spPr>
        <p:txBody>
          <a:bodyPr spcFirstLastPara="1" wrap="square" lIns="91425" tIns="91425" rIns="91425" bIns="91425" anchor="ctr" anchorCtr="0">
            <a:noAutofit/>
          </a:bodyPr>
          <a:lstStyle>
            <a:lvl1pPr lvl="0" algn="r">
              <a:lnSpc>
                <a:spcPct val="85000"/>
              </a:lnSpc>
              <a:spcBef>
                <a:spcPts val="0"/>
              </a:spcBef>
              <a:spcAft>
                <a:spcPts val="0"/>
              </a:spcAft>
              <a:buClr>
                <a:schemeClr val="lt1"/>
              </a:buClr>
              <a:buSzPts val="6000"/>
              <a:buFont typeface="Calibri"/>
              <a:buNone/>
              <a:defRPr sz="8000">
                <a:solidFill>
                  <a:schemeClr val="lt1"/>
                </a:solidFill>
              </a:defRPr>
            </a:lvl1pPr>
            <a:lvl2pPr lvl="1" algn="ctr">
              <a:spcBef>
                <a:spcPts val="0"/>
              </a:spcBef>
              <a:spcAft>
                <a:spcPts val="0"/>
              </a:spcAft>
              <a:buClr>
                <a:schemeClr val="lt1"/>
              </a:buClr>
              <a:buSzPts val="7200"/>
              <a:buNone/>
              <a:defRPr sz="9600">
                <a:solidFill>
                  <a:schemeClr val="lt1"/>
                </a:solidFill>
              </a:defRPr>
            </a:lvl2pPr>
            <a:lvl3pPr lvl="2" algn="ctr">
              <a:spcBef>
                <a:spcPts val="0"/>
              </a:spcBef>
              <a:spcAft>
                <a:spcPts val="0"/>
              </a:spcAft>
              <a:buClr>
                <a:schemeClr val="lt1"/>
              </a:buClr>
              <a:buSzPts val="7200"/>
              <a:buNone/>
              <a:defRPr sz="9600">
                <a:solidFill>
                  <a:schemeClr val="lt1"/>
                </a:solidFill>
              </a:defRPr>
            </a:lvl3pPr>
            <a:lvl4pPr lvl="3" algn="ctr">
              <a:spcBef>
                <a:spcPts val="0"/>
              </a:spcBef>
              <a:spcAft>
                <a:spcPts val="0"/>
              </a:spcAft>
              <a:buClr>
                <a:schemeClr val="lt1"/>
              </a:buClr>
              <a:buSzPts val="7200"/>
              <a:buNone/>
              <a:defRPr sz="9600">
                <a:solidFill>
                  <a:schemeClr val="lt1"/>
                </a:solidFill>
              </a:defRPr>
            </a:lvl4pPr>
            <a:lvl5pPr lvl="4" algn="ctr">
              <a:spcBef>
                <a:spcPts val="0"/>
              </a:spcBef>
              <a:spcAft>
                <a:spcPts val="0"/>
              </a:spcAft>
              <a:buClr>
                <a:schemeClr val="lt1"/>
              </a:buClr>
              <a:buSzPts val="7200"/>
              <a:buNone/>
              <a:defRPr sz="9600">
                <a:solidFill>
                  <a:schemeClr val="lt1"/>
                </a:solidFill>
              </a:defRPr>
            </a:lvl5pPr>
            <a:lvl6pPr lvl="5" algn="ctr">
              <a:spcBef>
                <a:spcPts val="0"/>
              </a:spcBef>
              <a:spcAft>
                <a:spcPts val="0"/>
              </a:spcAft>
              <a:buClr>
                <a:schemeClr val="lt1"/>
              </a:buClr>
              <a:buSzPts val="7200"/>
              <a:buNone/>
              <a:defRPr sz="9600">
                <a:solidFill>
                  <a:schemeClr val="lt1"/>
                </a:solidFill>
              </a:defRPr>
            </a:lvl6pPr>
            <a:lvl7pPr lvl="6" algn="ctr">
              <a:spcBef>
                <a:spcPts val="0"/>
              </a:spcBef>
              <a:spcAft>
                <a:spcPts val="0"/>
              </a:spcAft>
              <a:buClr>
                <a:schemeClr val="lt1"/>
              </a:buClr>
              <a:buSzPts val="7200"/>
              <a:buNone/>
              <a:defRPr sz="9600">
                <a:solidFill>
                  <a:schemeClr val="lt1"/>
                </a:solidFill>
              </a:defRPr>
            </a:lvl7pPr>
            <a:lvl8pPr lvl="7" algn="ctr">
              <a:spcBef>
                <a:spcPts val="0"/>
              </a:spcBef>
              <a:spcAft>
                <a:spcPts val="0"/>
              </a:spcAft>
              <a:buClr>
                <a:schemeClr val="lt1"/>
              </a:buClr>
              <a:buSzPts val="7200"/>
              <a:buNone/>
              <a:defRPr sz="9600">
                <a:solidFill>
                  <a:schemeClr val="lt1"/>
                </a:solidFill>
              </a:defRPr>
            </a:lvl8pPr>
            <a:lvl9pPr lvl="8" algn="ctr">
              <a:spcBef>
                <a:spcPts val="0"/>
              </a:spcBef>
              <a:spcAft>
                <a:spcPts val="0"/>
              </a:spcAft>
              <a:buClr>
                <a:schemeClr val="lt1"/>
              </a:buClr>
              <a:buSzPts val="7200"/>
              <a:buNone/>
              <a:defRPr sz="9600">
                <a:solidFill>
                  <a:schemeClr val="lt1"/>
                </a:solidFill>
              </a:defRPr>
            </a:lvl9pPr>
          </a:lstStyle>
          <a:p>
            <a:endParaRPr/>
          </a:p>
        </p:txBody>
      </p:sp>
      <p:sp>
        <p:nvSpPr>
          <p:cNvPr id="122" name="Google Shape;122;p15"/>
          <p:cNvSpPr txBox="1">
            <a:spLocks noGrp="1"/>
          </p:cNvSpPr>
          <p:nvPr>
            <p:ph type="subTitle" idx="1"/>
          </p:nvPr>
        </p:nvSpPr>
        <p:spPr>
          <a:xfrm>
            <a:off x="5016893" y="4960867"/>
            <a:ext cx="4091600" cy="61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None/>
              <a:defRPr sz="1867">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16"/>
          <p:cNvSpPr txBox="1">
            <a:spLocks noGrp="1"/>
          </p:cNvSpPr>
          <p:nvPr>
            <p:ph type="title"/>
          </p:nvPr>
        </p:nvSpPr>
        <p:spPr>
          <a:xfrm>
            <a:off x="1251333" y="593367"/>
            <a:ext cx="7647600" cy="12552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Clr>
                <a:schemeClr val="accent1"/>
              </a:buClr>
              <a:buSzPts val="2400"/>
              <a:buFont typeface="Calibri"/>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25" name="Google Shape;125;p16"/>
          <p:cNvSpPr txBox="1">
            <a:spLocks noGrp="1"/>
          </p:cNvSpPr>
          <p:nvPr>
            <p:ph type="body" idx="1"/>
          </p:nvPr>
        </p:nvSpPr>
        <p:spPr>
          <a:xfrm>
            <a:off x="1251333" y="1661367"/>
            <a:ext cx="9562800" cy="4053200"/>
          </a:xfrm>
          <a:prstGeom prst="rect">
            <a:avLst/>
          </a:prstGeom>
          <a:noFill/>
          <a:ln>
            <a:noFill/>
          </a:ln>
        </p:spPr>
        <p:txBody>
          <a:bodyPr spcFirstLastPara="1" wrap="square" lIns="91425" tIns="91425" rIns="91425" bIns="91425" anchor="t" anchorCtr="0">
            <a:noAutofit/>
          </a:bodyPr>
          <a:lstStyle>
            <a:lvl1pPr marL="457200" lvl="0" indent="-301625" algn="l">
              <a:lnSpc>
                <a:spcPct val="90000"/>
              </a:lnSpc>
              <a:spcBef>
                <a:spcPts val="0"/>
              </a:spcBef>
              <a:spcAft>
                <a:spcPts val="0"/>
              </a:spcAft>
              <a:buClr>
                <a:schemeClr val="lt1"/>
              </a:buClr>
              <a:buSzPts val="1150"/>
              <a:buChar char="●"/>
              <a:defRPr sz="1533">
                <a:solidFill>
                  <a:schemeClr val="lt1"/>
                </a:solidFill>
              </a:defRPr>
            </a:lvl1pPr>
            <a:lvl2pPr marL="914400" lvl="1" indent="-301625" algn="l">
              <a:lnSpc>
                <a:spcPct val="90000"/>
              </a:lnSpc>
              <a:spcBef>
                <a:spcPts val="2133"/>
              </a:spcBef>
              <a:spcAft>
                <a:spcPts val="0"/>
              </a:spcAft>
              <a:buClr>
                <a:schemeClr val="lt1"/>
              </a:buClr>
              <a:buSzPts val="1150"/>
              <a:buChar char="○"/>
              <a:defRPr sz="1533">
                <a:solidFill>
                  <a:schemeClr val="lt1"/>
                </a:solidFill>
              </a:defRPr>
            </a:lvl2pPr>
            <a:lvl3pPr marL="1371600" lvl="2" indent="-301625" algn="l">
              <a:lnSpc>
                <a:spcPct val="90000"/>
              </a:lnSpc>
              <a:spcBef>
                <a:spcPts val="2133"/>
              </a:spcBef>
              <a:spcAft>
                <a:spcPts val="0"/>
              </a:spcAft>
              <a:buClr>
                <a:schemeClr val="lt1"/>
              </a:buClr>
              <a:buSzPts val="1150"/>
              <a:buChar char="■"/>
              <a:defRPr sz="1533">
                <a:solidFill>
                  <a:schemeClr val="lt1"/>
                </a:solidFill>
              </a:defRPr>
            </a:lvl3pPr>
            <a:lvl4pPr marL="1828800" lvl="3" indent="-301625" algn="l">
              <a:lnSpc>
                <a:spcPct val="90000"/>
              </a:lnSpc>
              <a:spcBef>
                <a:spcPts val="2133"/>
              </a:spcBef>
              <a:spcAft>
                <a:spcPts val="0"/>
              </a:spcAft>
              <a:buClr>
                <a:schemeClr val="lt1"/>
              </a:buClr>
              <a:buSzPts val="1150"/>
              <a:buChar char="●"/>
              <a:defRPr sz="1533">
                <a:solidFill>
                  <a:schemeClr val="lt1"/>
                </a:solidFill>
              </a:defRPr>
            </a:lvl4pPr>
            <a:lvl5pPr marL="2286000" lvl="4" indent="-301625" algn="l">
              <a:lnSpc>
                <a:spcPct val="90000"/>
              </a:lnSpc>
              <a:spcBef>
                <a:spcPts val="2133"/>
              </a:spcBef>
              <a:spcAft>
                <a:spcPts val="0"/>
              </a:spcAft>
              <a:buClr>
                <a:schemeClr val="lt1"/>
              </a:buClr>
              <a:buSzPts val="1150"/>
              <a:buChar char="○"/>
              <a:defRPr sz="1533">
                <a:solidFill>
                  <a:schemeClr val="lt1"/>
                </a:solidFill>
              </a:defRPr>
            </a:lvl5pPr>
            <a:lvl6pPr marL="2743200" lvl="5" indent="-301625" algn="l">
              <a:lnSpc>
                <a:spcPct val="90000"/>
              </a:lnSpc>
              <a:spcBef>
                <a:spcPts val="2133"/>
              </a:spcBef>
              <a:spcAft>
                <a:spcPts val="0"/>
              </a:spcAft>
              <a:buClr>
                <a:schemeClr val="lt1"/>
              </a:buClr>
              <a:buSzPts val="1150"/>
              <a:buChar char="■"/>
              <a:defRPr sz="1533">
                <a:solidFill>
                  <a:schemeClr val="lt1"/>
                </a:solidFill>
              </a:defRPr>
            </a:lvl6pPr>
            <a:lvl7pPr marL="3200400" lvl="6" indent="-301625" algn="l">
              <a:lnSpc>
                <a:spcPct val="90000"/>
              </a:lnSpc>
              <a:spcBef>
                <a:spcPts val="2133"/>
              </a:spcBef>
              <a:spcAft>
                <a:spcPts val="0"/>
              </a:spcAft>
              <a:buClr>
                <a:schemeClr val="lt1"/>
              </a:buClr>
              <a:buSzPts val="1150"/>
              <a:buChar char="●"/>
              <a:defRPr sz="1533">
                <a:solidFill>
                  <a:schemeClr val="lt1"/>
                </a:solidFill>
              </a:defRPr>
            </a:lvl7pPr>
            <a:lvl8pPr marL="3657600" lvl="7" indent="-301625" algn="l">
              <a:lnSpc>
                <a:spcPct val="90000"/>
              </a:lnSpc>
              <a:spcBef>
                <a:spcPts val="2133"/>
              </a:spcBef>
              <a:spcAft>
                <a:spcPts val="0"/>
              </a:spcAft>
              <a:buClr>
                <a:schemeClr val="lt1"/>
              </a:buClr>
              <a:buSzPts val="1150"/>
              <a:buChar char="○"/>
              <a:defRPr sz="1533">
                <a:solidFill>
                  <a:schemeClr val="lt1"/>
                </a:solidFill>
              </a:defRPr>
            </a:lvl8pPr>
            <a:lvl9pPr marL="4114800" lvl="8" indent="-301625" algn="l">
              <a:lnSpc>
                <a:spcPct val="90000"/>
              </a:lnSpc>
              <a:spcBef>
                <a:spcPts val="2133"/>
              </a:spcBef>
              <a:spcAft>
                <a:spcPts val="2133"/>
              </a:spcAft>
              <a:buClr>
                <a:schemeClr val="lt1"/>
              </a:buClr>
              <a:buSzPts val="1150"/>
              <a:buChar char="■"/>
              <a:defRPr sz="1533">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0" name="Google Shape;30;p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3"/>
        <p:cNvGrpSpPr/>
        <p:nvPr/>
      </p:nvGrpSpPr>
      <p:grpSpPr>
        <a:xfrm>
          <a:off x="0" y="0"/>
          <a:ext cx="0" cy="0"/>
          <a:chOff x="0" y="0"/>
          <a:chExt cx="0" cy="0"/>
        </a:xfrm>
      </p:grpSpPr>
      <p:sp>
        <p:nvSpPr>
          <p:cNvPr id="34" name="Google Shape;34;p4"/>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9"/>
        <p:cNvGrpSpPr/>
        <p:nvPr/>
      </p:nvGrpSpPr>
      <p:grpSpPr>
        <a:xfrm>
          <a:off x="0" y="0"/>
          <a:ext cx="0" cy="0"/>
          <a:chOff x="0" y="0"/>
          <a:chExt cx="0" cy="0"/>
        </a:xfrm>
      </p:grpSpPr>
      <p:sp>
        <p:nvSpPr>
          <p:cNvPr id="40" name="Google Shape;40;p5"/>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5"/>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44" name="Google Shape;44;p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7" name="Google Shape;47;p5"/>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6"/>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6"/>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2" name="Google Shape;52;p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7"/>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8" name="Google Shape;58;p7"/>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9" name="Google Shape;59;p7"/>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0" name="Google Shape;60;p7"/>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1" name="Google Shape;61;p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9"/>
        <p:cNvGrpSpPr/>
        <p:nvPr/>
      </p:nvGrpSpPr>
      <p:grpSpPr>
        <a:xfrm>
          <a:off x="0" y="0"/>
          <a:ext cx="0" cy="0"/>
          <a:chOff x="0" y="0"/>
          <a:chExt cx="0" cy="0"/>
        </a:xfrm>
      </p:grpSpPr>
      <p:sp>
        <p:nvSpPr>
          <p:cNvPr id="70" name="Google Shape;70;p9"/>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9"/>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4" name="Google Shape;74;p9"/>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5" name="Google Shape;75;p9"/>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9"/>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a:solidFill>
                  <a:schemeClr val="dk2"/>
                </a:solidFill>
                <a:latin typeface="Calibri"/>
                <a:ea typeface="Calibri"/>
                <a:cs typeface="Calibri"/>
                <a:sym typeface="Calibri"/>
              </a:defRPr>
            </a:lvl1pPr>
            <a:lvl2pPr marL="0" lvl="1" indent="0" algn="r">
              <a:spcBef>
                <a:spcPts val="0"/>
              </a:spcBef>
              <a:buNone/>
              <a:defRPr sz="1050">
                <a:solidFill>
                  <a:schemeClr val="dk2"/>
                </a:solidFill>
                <a:latin typeface="Calibri"/>
                <a:ea typeface="Calibri"/>
                <a:cs typeface="Calibri"/>
                <a:sym typeface="Calibri"/>
              </a:defRPr>
            </a:lvl2pPr>
            <a:lvl3pPr marL="0" lvl="2" indent="0" algn="r">
              <a:spcBef>
                <a:spcPts val="0"/>
              </a:spcBef>
              <a:buNone/>
              <a:defRPr sz="1050">
                <a:solidFill>
                  <a:schemeClr val="dk2"/>
                </a:solidFill>
                <a:latin typeface="Calibri"/>
                <a:ea typeface="Calibri"/>
                <a:cs typeface="Calibri"/>
                <a:sym typeface="Calibri"/>
              </a:defRPr>
            </a:lvl3pPr>
            <a:lvl4pPr marL="0" lvl="3" indent="0" algn="r">
              <a:spcBef>
                <a:spcPts val="0"/>
              </a:spcBef>
              <a:buNone/>
              <a:defRPr sz="1050">
                <a:solidFill>
                  <a:schemeClr val="dk2"/>
                </a:solidFill>
                <a:latin typeface="Calibri"/>
                <a:ea typeface="Calibri"/>
                <a:cs typeface="Calibri"/>
                <a:sym typeface="Calibri"/>
              </a:defRPr>
            </a:lvl4pPr>
            <a:lvl5pPr marL="0" lvl="4" indent="0" algn="r">
              <a:spcBef>
                <a:spcPts val="0"/>
              </a:spcBef>
              <a:buNone/>
              <a:defRPr sz="1050">
                <a:solidFill>
                  <a:schemeClr val="dk2"/>
                </a:solidFill>
                <a:latin typeface="Calibri"/>
                <a:ea typeface="Calibri"/>
                <a:cs typeface="Calibri"/>
                <a:sym typeface="Calibri"/>
              </a:defRPr>
            </a:lvl5pPr>
            <a:lvl6pPr marL="0" lvl="5" indent="0" algn="r">
              <a:spcBef>
                <a:spcPts val="0"/>
              </a:spcBef>
              <a:buNone/>
              <a:defRPr sz="1050">
                <a:solidFill>
                  <a:schemeClr val="dk2"/>
                </a:solidFill>
                <a:latin typeface="Calibri"/>
                <a:ea typeface="Calibri"/>
                <a:cs typeface="Calibri"/>
                <a:sym typeface="Calibri"/>
              </a:defRPr>
            </a:lvl6pPr>
            <a:lvl7pPr marL="0" lvl="6" indent="0" algn="r">
              <a:spcBef>
                <a:spcPts val="0"/>
              </a:spcBef>
              <a:buNone/>
              <a:defRPr sz="1050">
                <a:solidFill>
                  <a:schemeClr val="dk2"/>
                </a:solidFill>
                <a:latin typeface="Calibri"/>
                <a:ea typeface="Calibri"/>
                <a:cs typeface="Calibri"/>
                <a:sym typeface="Calibri"/>
              </a:defRPr>
            </a:lvl7pPr>
            <a:lvl8pPr marL="0" lvl="7" indent="0" algn="r">
              <a:spcBef>
                <a:spcPts val="0"/>
              </a:spcBef>
              <a:buNone/>
              <a:defRPr sz="1050">
                <a:solidFill>
                  <a:schemeClr val="dk2"/>
                </a:solidFill>
                <a:latin typeface="Calibri"/>
                <a:ea typeface="Calibri"/>
                <a:cs typeface="Calibri"/>
                <a:sym typeface="Calibri"/>
              </a:defRPr>
            </a:lvl8pPr>
            <a:lvl9pPr marL="0" lvl="8" indent="0" algn="r">
              <a:spcBef>
                <a:spcPts val="0"/>
              </a:spcBef>
              <a:buNone/>
              <a:defRPr sz="1050">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10"/>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txBox="1">
            <a:spLocks noGrp="1"/>
          </p:cNvSpPr>
          <p:nvPr>
            <p:ph type="title"/>
          </p:nvPr>
        </p:nvSpPr>
        <p:spPr>
          <a:xfrm>
            <a:off x="1097280" y="5074920"/>
            <a:ext cx="10113264"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2" name="Google Shape;82;p10"/>
          <p:cNvPicPr preferRelativeResize="0">
            <a:picLocks noGrp="1"/>
          </p:cNvPicPr>
          <p:nvPr>
            <p:ph type="pic" idx="2"/>
          </p:nvPr>
        </p:nvPicPr>
        <p:blipFill/>
        <p:spPr>
          <a:xfrm>
            <a:off x="15" y="0"/>
            <a:ext cx="12191985" cy="4915076"/>
          </a:xfrm>
          <a:prstGeom prst="rect">
            <a:avLst/>
          </a:prstGeom>
          <a:blipFill rotWithShape="1">
            <a:blip r:embed="rId2">
              <a:alphaModFix/>
            </a:blip>
            <a:stretch>
              <a:fillRect/>
            </a:stretch>
          </a:blipFill>
          <a:ln>
            <a:noFill/>
          </a:ln>
        </p:spPr>
      </p:pic>
      <p:sp>
        <p:nvSpPr>
          <p:cNvPr id="83" name="Google Shape;83;p10"/>
          <p:cNvSpPr txBox="1">
            <a:spLocks noGrp="1"/>
          </p:cNvSpPr>
          <p:nvPr>
            <p:ph type="body" idx="1"/>
          </p:nvPr>
        </p:nvSpPr>
        <p:spPr>
          <a:xfrm>
            <a:off x="1097280" y="5907023"/>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4" name="Google Shape;84;p1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0" y="6334316"/>
            <a:ext cx="12192001" cy="65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1"/>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ctrTitle"/>
          </p:nvPr>
        </p:nvSpPr>
        <p:spPr>
          <a:xfrm>
            <a:off x="3847000" y="2166100"/>
            <a:ext cx="7166400" cy="17457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rgbClr val="262626"/>
              </a:buClr>
              <a:buSzPct val="100000"/>
              <a:buFont typeface="Calibri"/>
              <a:buNone/>
            </a:pPr>
            <a:r>
              <a:rPr lang="en-US" sz="4000" b="1"/>
              <a:t>Design and Implementation of </a:t>
            </a:r>
            <a:endParaRPr sz="4000" b="1"/>
          </a:p>
          <a:p>
            <a:pPr marL="0" lvl="0" indent="0" algn="l" rtl="0">
              <a:lnSpc>
                <a:spcPct val="85000"/>
              </a:lnSpc>
              <a:spcBef>
                <a:spcPts val="0"/>
              </a:spcBef>
              <a:spcAft>
                <a:spcPts val="0"/>
              </a:spcAft>
              <a:buClr>
                <a:srgbClr val="262626"/>
              </a:buClr>
              <a:buSzPct val="100000"/>
              <a:buFont typeface="Calibri"/>
              <a:buNone/>
            </a:pPr>
            <a:r>
              <a:rPr lang="en-US" sz="4000" b="1"/>
              <a:t>Chat-Bot for Prospective Students: </a:t>
            </a:r>
            <a:endParaRPr sz="4000" b="1"/>
          </a:p>
          <a:p>
            <a:pPr marL="0" lvl="0" indent="0" algn="l" rtl="0">
              <a:lnSpc>
                <a:spcPct val="85000"/>
              </a:lnSpc>
              <a:spcBef>
                <a:spcPts val="0"/>
              </a:spcBef>
              <a:spcAft>
                <a:spcPts val="0"/>
              </a:spcAft>
              <a:buClr>
                <a:srgbClr val="262626"/>
              </a:buClr>
              <a:buSzPct val="100000"/>
              <a:buFont typeface="Calibri"/>
              <a:buNone/>
            </a:pPr>
            <a:r>
              <a:rPr lang="en-US" sz="4000" b="1"/>
              <a:t>University of Ibadan Admission Unit</a:t>
            </a:r>
            <a:endParaRPr/>
          </a:p>
        </p:txBody>
      </p:sp>
      <p:sp>
        <p:nvSpPr>
          <p:cNvPr id="131" name="Google Shape;131;p17"/>
          <p:cNvSpPr txBox="1">
            <a:spLocks noGrp="1"/>
          </p:cNvSpPr>
          <p:nvPr>
            <p:ph type="subTitle" idx="1"/>
          </p:nvPr>
        </p:nvSpPr>
        <p:spPr>
          <a:xfrm>
            <a:off x="1933525" y="5107438"/>
            <a:ext cx="1772100" cy="48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sz="2400" b="1">
                <a:solidFill>
                  <a:schemeClr val="dk1"/>
                </a:solidFill>
              </a:rPr>
              <a:t>GROUP 14</a:t>
            </a:r>
            <a:endParaRPr/>
          </a:p>
        </p:txBody>
      </p:sp>
      <p:sp>
        <p:nvSpPr>
          <p:cNvPr id="132" name="Google Shape;132;p17"/>
          <p:cNvSpPr txBox="1"/>
          <p:nvPr/>
        </p:nvSpPr>
        <p:spPr>
          <a:xfrm>
            <a:off x="4003329" y="4361493"/>
            <a:ext cx="5630068" cy="197307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000" b="0" i="0" u="none" strike="noStrike" cap="none" dirty="0" err="1">
                <a:solidFill>
                  <a:schemeClr val="dk1"/>
                </a:solidFill>
                <a:latin typeface="Calibri"/>
                <a:ea typeface="Calibri"/>
                <a:cs typeface="Calibri"/>
                <a:sym typeface="Calibri"/>
              </a:rPr>
              <a:t>Kayode</a:t>
            </a:r>
            <a:r>
              <a:rPr lang="en-US" sz="2000" b="0" i="0" u="none" strike="noStrike" cap="none" dirty="0">
                <a:solidFill>
                  <a:schemeClr val="dk1"/>
                </a:solidFill>
                <a:latin typeface="Calibri"/>
                <a:ea typeface="Calibri"/>
                <a:cs typeface="Calibri"/>
                <a:sym typeface="Calibri"/>
              </a:rPr>
              <a:t> Peter </a:t>
            </a:r>
            <a:r>
              <a:rPr lang="en-US" sz="2000" b="0" i="0" u="none" strike="noStrike" cap="none" dirty="0" err="1">
                <a:solidFill>
                  <a:schemeClr val="dk1"/>
                </a:solidFill>
                <a:latin typeface="Calibri"/>
                <a:ea typeface="Calibri"/>
                <a:cs typeface="Calibri"/>
                <a:sym typeface="Calibri"/>
              </a:rPr>
              <a:t>Temitope</a:t>
            </a:r>
            <a:r>
              <a:rPr lang="en-US" sz="2000" b="0" i="0" u="none" strike="noStrike" cap="none" dirty="0">
                <a:solidFill>
                  <a:schemeClr val="dk1"/>
                </a:solidFill>
                <a:latin typeface="Calibri"/>
                <a:ea typeface="Calibri"/>
                <a:cs typeface="Calibri"/>
                <a:sym typeface="Calibri"/>
              </a:rPr>
              <a:t> 			208077</a:t>
            </a:r>
            <a:endParaRPr sz="2000" b="0" i="0" u="none" strike="noStrike" cap="none" dirty="0">
              <a:solidFill>
                <a:schemeClr val="dk1"/>
              </a:solidFill>
              <a:latin typeface="Calibri"/>
              <a:ea typeface="Calibri"/>
              <a:cs typeface="Calibri"/>
              <a:sym typeface="Calibri"/>
            </a:endParaRPr>
          </a:p>
          <a:p>
            <a:pPr marL="0" lvl="0" indent="0" algn="l" rtl="0">
              <a:lnSpc>
                <a:spcPct val="90000"/>
              </a:lnSpc>
              <a:spcBef>
                <a:spcPts val="1000"/>
              </a:spcBef>
              <a:spcAft>
                <a:spcPts val="0"/>
              </a:spcAft>
              <a:buClr>
                <a:schemeClr val="dk1"/>
              </a:buClr>
              <a:buSzPts val="2400"/>
              <a:buFont typeface="Arial"/>
              <a:buNone/>
            </a:pPr>
            <a:r>
              <a:rPr lang="en-US" sz="2000" dirty="0" err="1">
                <a:solidFill>
                  <a:schemeClr val="dk1"/>
                </a:solidFill>
                <a:latin typeface="Calibri"/>
                <a:ea typeface="Calibri"/>
                <a:cs typeface="Calibri"/>
                <a:sym typeface="Calibri"/>
              </a:rPr>
              <a:t>Akinrinola</a:t>
            </a:r>
            <a:r>
              <a:rPr lang="en-US" sz="2000" dirty="0">
                <a:solidFill>
                  <a:schemeClr val="dk1"/>
                </a:solidFill>
                <a:latin typeface="Calibri"/>
                <a:ea typeface="Calibri"/>
                <a:cs typeface="Calibri"/>
                <a:sym typeface="Calibri"/>
              </a:rPr>
              <a:t> Blessing </a:t>
            </a:r>
            <a:r>
              <a:rPr lang="en-US" sz="2000" dirty="0" err="1">
                <a:solidFill>
                  <a:schemeClr val="dk1"/>
                </a:solidFill>
                <a:latin typeface="Calibri"/>
                <a:ea typeface="Calibri"/>
                <a:cs typeface="Calibri"/>
                <a:sym typeface="Calibri"/>
              </a:rPr>
              <a:t>Opemipo</a:t>
            </a:r>
            <a:r>
              <a:rPr lang="en-US" sz="2000" dirty="0">
                <a:solidFill>
                  <a:schemeClr val="dk1"/>
                </a:solidFill>
                <a:latin typeface="Calibri"/>
                <a:ea typeface="Calibri"/>
                <a:cs typeface="Calibri"/>
                <a:sym typeface="Calibri"/>
              </a:rPr>
              <a:t>		214857</a:t>
            </a:r>
            <a:endParaRPr sz="2000" dirty="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2400"/>
              <a:buFont typeface="Arial"/>
              <a:buNone/>
            </a:pPr>
            <a:r>
              <a:rPr lang="en-US" sz="2000" b="0" i="0" u="none" strike="noStrike" cap="none" dirty="0" err="1">
                <a:solidFill>
                  <a:schemeClr val="dk1"/>
                </a:solidFill>
                <a:latin typeface="Calibri"/>
                <a:ea typeface="Calibri"/>
                <a:cs typeface="Calibri"/>
                <a:sym typeface="Calibri"/>
              </a:rPr>
              <a:t>Adeleke</a:t>
            </a:r>
            <a:r>
              <a:rPr lang="en-US" sz="2000" b="0" i="0" u="none" strike="noStrike" cap="none" dirty="0">
                <a:solidFill>
                  <a:schemeClr val="dk1"/>
                </a:solidFill>
                <a:latin typeface="Calibri"/>
                <a:ea typeface="Calibri"/>
                <a:cs typeface="Calibri"/>
                <a:sym typeface="Calibri"/>
              </a:rPr>
              <a:t> Timothy </a:t>
            </a:r>
            <a:r>
              <a:rPr lang="en-US" sz="2000" b="0" i="0" u="none" strike="noStrike" cap="none" dirty="0" err="1">
                <a:solidFill>
                  <a:schemeClr val="dk1"/>
                </a:solidFill>
                <a:latin typeface="Calibri"/>
                <a:ea typeface="Calibri"/>
                <a:cs typeface="Calibri"/>
                <a:sym typeface="Calibri"/>
              </a:rPr>
              <a:t>Toluwani</a:t>
            </a:r>
            <a:r>
              <a:rPr lang="en-US" sz="2000" b="0" i="0" u="none" strike="noStrike" cap="none" dirty="0">
                <a:solidFill>
                  <a:schemeClr val="dk1"/>
                </a:solidFill>
                <a:latin typeface="Calibri"/>
                <a:ea typeface="Calibri"/>
                <a:cs typeface="Calibri"/>
                <a:sym typeface="Calibri"/>
              </a:rPr>
              <a:t>		214849</a:t>
            </a:r>
            <a:endParaRPr sz="2000" dirty="0"/>
          </a:p>
          <a:p>
            <a:pPr marL="0" marR="0" lvl="0" indent="0" algn="l" rtl="0">
              <a:lnSpc>
                <a:spcPct val="90000"/>
              </a:lnSpc>
              <a:spcBef>
                <a:spcPts val="1000"/>
              </a:spcBef>
              <a:spcAft>
                <a:spcPts val="0"/>
              </a:spcAft>
              <a:buClr>
                <a:schemeClr val="dk1"/>
              </a:buClr>
              <a:buSzPts val="2400"/>
              <a:buFont typeface="Arial"/>
              <a:buNone/>
            </a:pPr>
            <a:r>
              <a:rPr lang="en-US" sz="2000" b="0" i="0" u="none" strike="noStrike" cap="none" dirty="0" err="1">
                <a:solidFill>
                  <a:schemeClr val="dk1"/>
                </a:solidFill>
                <a:latin typeface="Calibri"/>
                <a:ea typeface="Calibri"/>
                <a:cs typeface="Calibri"/>
                <a:sym typeface="Calibri"/>
              </a:rPr>
              <a:t>Safiu</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Waheed</a:t>
            </a:r>
            <a:r>
              <a:rPr lang="en-US" sz="2000" b="0" i="0" u="none" strike="noStrike" cap="none" dirty="0">
                <a:solidFill>
                  <a:schemeClr val="dk1"/>
                </a:solidFill>
                <a:latin typeface="Calibri"/>
                <a:ea typeface="Calibri"/>
                <a:cs typeface="Calibri"/>
                <a:sym typeface="Calibri"/>
              </a:rPr>
              <a:t> </a:t>
            </a:r>
            <a:r>
              <a:rPr lang="en-US" sz="2000" dirty="0">
                <a:solidFill>
                  <a:schemeClr val="dk1"/>
                </a:solidFill>
                <a:latin typeface="Calibri"/>
                <a:ea typeface="Calibri"/>
                <a:cs typeface="Calibri"/>
                <a:sym typeface="Calibri"/>
              </a:rPr>
              <a:t>	</a:t>
            </a:r>
            <a:r>
              <a:rPr lang="en-US" sz="2000" b="0" i="0" u="none" strike="noStrike" cap="none" dirty="0">
                <a:solidFill>
                  <a:schemeClr val="dk1"/>
                </a:solidFill>
                <a:latin typeface="Calibri"/>
                <a:ea typeface="Calibri"/>
                <a:cs typeface="Calibri"/>
                <a:sym typeface="Calibri"/>
              </a:rPr>
              <a:t>			</a:t>
            </a:r>
            <a:r>
              <a:rPr lang="en-US" sz="2000" b="0" i="0" u="none" strike="noStrike" cap="none" dirty="0" smtClean="0">
                <a:solidFill>
                  <a:schemeClr val="dk1"/>
                </a:solidFill>
                <a:latin typeface="Calibri"/>
                <a:ea typeface="Calibri"/>
                <a:cs typeface="Calibri"/>
                <a:sym typeface="Calibri"/>
              </a:rPr>
              <a:t>206454</a:t>
            </a:r>
            <a:endParaRPr sz="2000" dirty="0"/>
          </a:p>
        </p:txBody>
      </p:sp>
      <p:pic>
        <p:nvPicPr>
          <p:cNvPr id="133" name="Google Shape;133;p17"/>
          <p:cNvPicPr preferRelativeResize="0"/>
          <p:nvPr/>
        </p:nvPicPr>
        <p:blipFill rotWithShape="1">
          <a:blip r:embed="rId3">
            <a:alphaModFix/>
          </a:blip>
          <a:srcRect l="23431" r="24242"/>
          <a:stretch/>
        </p:blipFill>
        <p:spPr>
          <a:xfrm>
            <a:off x="309200" y="1718075"/>
            <a:ext cx="2467525" cy="2585050"/>
          </a:xfrm>
          <a:prstGeom prst="rect">
            <a:avLst/>
          </a:prstGeom>
          <a:noFill/>
          <a:ln>
            <a:noFill/>
          </a:ln>
        </p:spPr>
      </p:pic>
      <p:pic>
        <p:nvPicPr>
          <p:cNvPr id="134" name="Google Shape;134;p17"/>
          <p:cNvPicPr preferRelativeResize="0"/>
          <p:nvPr/>
        </p:nvPicPr>
        <p:blipFill>
          <a:blip r:embed="rId4">
            <a:alphaModFix/>
          </a:blip>
          <a:stretch>
            <a:fillRect/>
          </a:stretch>
        </p:blipFill>
        <p:spPr>
          <a:xfrm>
            <a:off x="2564975" y="1796375"/>
            <a:ext cx="1223276" cy="86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a:spLocks noGrp="1"/>
          </p:cNvSpPr>
          <p:nvPr>
            <p:ph type="title"/>
          </p:nvPr>
        </p:nvSpPr>
        <p:spPr>
          <a:xfrm>
            <a:off x="1167492" y="322278"/>
            <a:ext cx="9779183" cy="1325563"/>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5400"/>
              <a:buFont typeface="Calibri"/>
              <a:buNone/>
            </a:pPr>
            <a:r>
              <a:rPr lang="en-US" sz="5400" b="1"/>
              <a:t>Objectives</a:t>
            </a:r>
            <a:endParaRPr/>
          </a:p>
        </p:txBody>
      </p:sp>
      <p:sp>
        <p:nvSpPr>
          <p:cNvPr id="196" name="Google Shape;196;p26"/>
          <p:cNvSpPr txBox="1">
            <a:spLocks noGrp="1"/>
          </p:cNvSpPr>
          <p:nvPr>
            <p:ph type="body" idx="1"/>
          </p:nvPr>
        </p:nvSpPr>
        <p:spPr>
          <a:xfrm>
            <a:off x="1167500" y="1950301"/>
            <a:ext cx="10364100" cy="3822900"/>
          </a:xfrm>
          <a:prstGeom prst="rect">
            <a:avLst/>
          </a:prstGeom>
          <a:noFill/>
          <a:ln>
            <a:noFill/>
          </a:ln>
        </p:spPr>
        <p:txBody>
          <a:bodyPr spcFirstLastPara="1" wrap="square" lIns="91425" tIns="45700" rIns="91425" bIns="45700" anchor="t" anchorCtr="0">
            <a:noAutofit/>
          </a:bodyPr>
          <a:lstStyle/>
          <a:p>
            <a:pPr marL="457200" lvl="0" indent="-450850" algn="l" rtl="0">
              <a:lnSpc>
                <a:spcPct val="90000"/>
              </a:lnSpc>
              <a:spcBef>
                <a:spcPts val="0"/>
              </a:spcBef>
              <a:spcAft>
                <a:spcPts val="0"/>
              </a:spcAft>
              <a:buSzPts val="2300"/>
              <a:buAutoNum type="arabicPeriod"/>
            </a:pPr>
            <a:r>
              <a:rPr lang="en-US" sz="2300"/>
              <a:t>To develop a chatbot that can answer frequently asked questions about admission requirements, application deadlines, and other relevant information.</a:t>
            </a:r>
            <a:endParaRPr sz="2300"/>
          </a:p>
          <a:p>
            <a:pPr marL="457200" lvl="0" indent="-450850" algn="l" rtl="0">
              <a:lnSpc>
                <a:spcPct val="90000"/>
              </a:lnSpc>
              <a:spcBef>
                <a:spcPts val="1400"/>
              </a:spcBef>
              <a:spcAft>
                <a:spcPts val="0"/>
              </a:spcAft>
              <a:buSzPts val="2300"/>
              <a:buAutoNum type="arabicPeriod"/>
            </a:pPr>
            <a:r>
              <a:rPr lang="en-US" sz="2300"/>
              <a:t>To provide prospective students with quick and easy access to information they need about admission requirements, application deadlines, and other relevant information.</a:t>
            </a:r>
            <a:endParaRPr sz="2300"/>
          </a:p>
          <a:p>
            <a:pPr marL="457200" lvl="0" indent="-450850" algn="l" rtl="0">
              <a:lnSpc>
                <a:spcPct val="90000"/>
              </a:lnSpc>
              <a:spcBef>
                <a:spcPts val="1400"/>
              </a:spcBef>
              <a:spcAft>
                <a:spcPts val="0"/>
              </a:spcAft>
              <a:buSzPts val="2300"/>
              <a:buAutoNum type="arabicPeriod"/>
            </a:pPr>
            <a:r>
              <a:rPr lang="en-US" sz="2300"/>
              <a:t>To reduce the workload on staff members by automating the process of answering frequently asked questions.</a:t>
            </a:r>
            <a:endParaRPr sz="2300"/>
          </a:p>
          <a:p>
            <a:pPr marL="457200" lvl="0" indent="-450850" algn="l" rtl="0">
              <a:lnSpc>
                <a:spcPct val="90000"/>
              </a:lnSpc>
              <a:spcBef>
                <a:spcPts val="1400"/>
              </a:spcBef>
              <a:spcAft>
                <a:spcPts val="0"/>
              </a:spcAft>
              <a:buSzPts val="2300"/>
              <a:buAutoNum type="arabicPeriod"/>
            </a:pPr>
            <a:r>
              <a:rPr lang="en-US" sz="2300"/>
              <a:t>To improve the efficiency of the admission process by providing prospective students with a more efficient way to get the information they need.</a:t>
            </a:r>
            <a:endParaRPr sz="2300"/>
          </a:p>
          <a:p>
            <a:pPr marL="457200" lvl="0" indent="-304800" algn="l" rtl="0">
              <a:lnSpc>
                <a:spcPct val="90000"/>
              </a:lnSpc>
              <a:spcBef>
                <a:spcPts val="1400"/>
              </a:spcBef>
              <a:spcAft>
                <a:spcPts val="0"/>
              </a:spcAft>
              <a:buSzPts val="2400"/>
              <a:buNone/>
            </a:pPr>
            <a:endParaRPr sz="2300"/>
          </a:p>
        </p:txBody>
      </p:sp>
      <p:sp>
        <p:nvSpPr>
          <p:cNvPr id="197" name="Google Shape;197;p26"/>
          <p:cNvSpPr txBox="1"/>
          <p:nvPr/>
        </p:nvSpPr>
        <p:spPr>
          <a:xfrm>
            <a:off x="10153276" y="6356350"/>
            <a:ext cx="1657723"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10</a:t>
            </a:fld>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title"/>
          </p:nvPr>
        </p:nvSpPr>
        <p:spPr>
          <a:xfrm>
            <a:off x="1157678" y="618186"/>
            <a:ext cx="9788997" cy="108837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5400"/>
              <a:buFont typeface="Calibri"/>
              <a:buNone/>
            </a:pPr>
            <a:r>
              <a:rPr lang="en-US" sz="5400" b="1"/>
              <a:t>Milestones</a:t>
            </a:r>
            <a:endParaRPr/>
          </a:p>
        </p:txBody>
      </p:sp>
      <p:grpSp>
        <p:nvGrpSpPr>
          <p:cNvPr id="203" name="Google Shape;203;p27"/>
          <p:cNvGrpSpPr/>
          <p:nvPr/>
        </p:nvGrpSpPr>
        <p:grpSpPr>
          <a:xfrm>
            <a:off x="862884" y="2043083"/>
            <a:ext cx="11119685" cy="3980949"/>
            <a:chOff x="0" y="497618"/>
            <a:chExt cx="11119685" cy="3980949"/>
          </a:xfrm>
        </p:grpSpPr>
        <p:cxnSp>
          <p:nvCxnSpPr>
            <p:cNvPr id="204" name="Google Shape;204;p27"/>
            <p:cNvCxnSpPr/>
            <p:nvPr/>
          </p:nvCxnSpPr>
          <p:spPr>
            <a:xfrm>
              <a:off x="0" y="2488093"/>
              <a:ext cx="11119685" cy="0"/>
            </a:xfrm>
            <a:prstGeom prst="straightConnector1">
              <a:avLst/>
            </a:prstGeom>
            <a:solidFill>
              <a:schemeClr val="lt1">
                <a:alpha val="89803"/>
              </a:schemeClr>
            </a:solidFill>
            <a:ln w="19050" cap="flat" cmpd="sng">
              <a:solidFill>
                <a:srgbClr val="BB582B">
                  <a:alpha val="89803"/>
                </a:srgbClr>
              </a:solidFill>
              <a:prstDash val="solid"/>
              <a:miter lim="800000"/>
              <a:headEnd type="none" w="sm" len="sm"/>
              <a:tailEnd type="triangle" w="lg" len="lg"/>
            </a:ln>
          </p:spPr>
        </p:cxnSp>
        <p:sp>
          <p:nvSpPr>
            <p:cNvPr id="205" name="Google Shape;205;p27"/>
            <p:cNvSpPr/>
            <p:nvPr/>
          </p:nvSpPr>
          <p:spPr>
            <a:xfrm rot="8100000">
              <a:off x="79714" y="573408"/>
              <a:ext cx="365944" cy="365944"/>
            </a:xfrm>
            <a:prstGeom prst="teardrop">
              <a:avLst>
                <a:gd name="adj" fmla="val 115000"/>
              </a:avLst>
            </a:prstGeom>
            <a:solidFill>
              <a:schemeClr val="accent2"/>
            </a:solidFill>
            <a:ln w="15875" cap="flat" cmpd="sng">
              <a:solidFill>
                <a:srgbClr val="BB582B">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120367" y="614061"/>
              <a:ext cx="284637" cy="284637"/>
            </a:xfrm>
            <a:prstGeom prst="ellipse">
              <a:avLst/>
            </a:prstGeom>
            <a:solidFill>
              <a:schemeClr val="accen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747326" y="1015142"/>
              <a:ext cx="2639711" cy="147295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txBox="1"/>
            <p:nvPr/>
          </p:nvSpPr>
          <p:spPr>
            <a:xfrm>
              <a:off x="747326" y="1015142"/>
              <a:ext cx="2639711" cy="1472951"/>
            </a:xfrm>
            <a:prstGeom prst="rect">
              <a:avLst/>
            </a:prstGeom>
            <a:noFill/>
            <a:ln>
              <a:noFill/>
            </a:ln>
          </p:spPr>
          <p:txBody>
            <a:bodyPr spcFirstLastPara="1" wrap="square" lIns="0" tIns="88900" rIns="88900" bIns="133350" anchor="t" anchorCtr="0">
              <a:noAutofit/>
            </a:bodyPr>
            <a:lstStyle/>
            <a:p>
              <a:pPr marL="0" marR="0" lvl="0" indent="0" algn="l" rtl="0">
                <a:lnSpc>
                  <a:spcPct val="90000"/>
                </a:lnSpc>
                <a:spcBef>
                  <a:spcPts val="0"/>
                </a:spcBef>
                <a:spcAft>
                  <a:spcPts val="0"/>
                </a:spcAft>
                <a:buClr>
                  <a:schemeClr val="dk1"/>
                </a:buClr>
                <a:buSzPts val="1400"/>
                <a:buFont typeface="Calibri"/>
                <a:buNone/>
              </a:pPr>
              <a:r>
                <a:rPr lang="en-US" sz="1400" b="0" i="0" u="none" strike="noStrike" cap="none">
                  <a:solidFill>
                    <a:schemeClr val="dk1"/>
                  </a:solidFill>
                  <a:latin typeface="Calibri"/>
                  <a:ea typeface="Calibri"/>
                  <a:cs typeface="Calibri"/>
                  <a:sym typeface="Calibri"/>
                </a:rPr>
                <a:t>We begin by gathering requirements from the university's admission unit through interviews, focus groups, and user surveys.</a:t>
              </a:r>
              <a:endParaRPr/>
            </a:p>
          </p:txBody>
        </p:sp>
        <p:sp>
          <p:nvSpPr>
            <p:cNvPr id="209" name="Google Shape;209;p27"/>
            <p:cNvSpPr/>
            <p:nvPr/>
          </p:nvSpPr>
          <p:spPr>
            <a:xfrm>
              <a:off x="747326" y="497618"/>
              <a:ext cx="2639711" cy="51752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txBox="1"/>
            <p:nvPr/>
          </p:nvSpPr>
          <p:spPr>
            <a:xfrm>
              <a:off x="747326" y="497618"/>
              <a:ext cx="2639711" cy="517523"/>
            </a:xfrm>
            <a:prstGeom prst="rect">
              <a:avLst/>
            </a:prstGeom>
            <a:noFill/>
            <a:ln>
              <a:noFill/>
            </a:ln>
          </p:spPr>
          <p:txBody>
            <a:bodyPr spcFirstLastPara="1" wrap="square" lIns="0" tIns="0" rIns="120650" bIns="0" anchor="ctr" anchorCtr="0">
              <a:noAutofit/>
            </a:bodyPr>
            <a:lstStyle/>
            <a:p>
              <a:pPr marL="0" marR="0" lvl="0" indent="0" algn="l" rtl="0">
                <a:lnSpc>
                  <a:spcPct val="90000"/>
                </a:lnSpc>
                <a:spcBef>
                  <a:spcPts val="0"/>
                </a:spcBef>
                <a:spcAft>
                  <a:spcPts val="0"/>
                </a:spcAft>
                <a:buClr>
                  <a:schemeClr val="dk1"/>
                </a:buClr>
                <a:buSzPts val="1900"/>
                <a:buFont typeface="Calibri"/>
                <a:buNone/>
              </a:pPr>
              <a:r>
                <a:rPr lang="en-US" sz="1900" b="1" i="0" u="none" strike="noStrike" cap="none">
                  <a:solidFill>
                    <a:schemeClr val="dk1"/>
                  </a:solidFill>
                  <a:latin typeface="Calibri"/>
                  <a:ea typeface="Calibri"/>
                  <a:cs typeface="Calibri"/>
                  <a:sym typeface="Calibri"/>
                </a:rPr>
                <a:t>Requirement Gathering</a:t>
              </a:r>
              <a:endParaRPr/>
            </a:p>
          </p:txBody>
        </p:sp>
        <p:cxnSp>
          <p:nvCxnSpPr>
            <p:cNvPr id="211" name="Google Shape;211;p27"/>
            <p:cNvCxnSpPr/>
            <p:nvPr/>
          </p:nvCxnSpPr>
          <p:spPr>
            <a:xfrm>
              <a:off x="262686" y="1015142"/>
              <a:ext cx="0" cy="1472951"/>
            </a:xfrm>
            <a:prstGeom prst="straightConnector1">
              <a:avLst/>
            </a:prstGeom>
            <a:noFill/>
            <a:ln w="12700" cap="flat" cmpd="sng">
              <a:solidFill>
                <a:schemeClr val="accent2"/>
              </a:solidFill>
              <a:prstDash val="dash"/>
              <a:miter lim="800000"/>
              <a:headEnd type="none" w="sm" len="sm"/>
              <a:tailEnd type="none" w="sm" len="sm"/>
            </a:ln>
          </p:spPr>
        </p:cxnSp>
        <p:sp>
          <p:nvSpPr>
            <p:cNvPr id="212" name="Google Shape;212;p27"/>
            <p:cNvSpPr/>
            <p:nvPr/>
          </p:nvSpPr>
          <p:spPr>
            <a:xfrm>
              <a:off x="216109" y="2441516"/>
              <a:ext cx="93154" cy="93154"/>
            </a:xfrm>
            <a:prstGeom prst="ellipse">
              <a:avLst/>
            </a:prstGeom>
            <a:solidFill>
              <a:srgbClr val="B45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rot="-2700000">
              <a:off x="1942044" y="4036834"/>
              <a:ext cx="365944" cy="365944"/>
            </a:xfrm>
            <a:prstGeom prst="teardrop">
              <a:avLst>
                <a:gd name="adj" fmla="val 115000"/>
              </a:avLst>
            </a:prstGeom>
            <a:solidFill>
              <a:schemeClr val="accent2"/>
            </a:solidFill>
            <a:ln w="15875" cap="flat" cmpd="sng">
              <a:solidFill>
                <a:srgbClr val="BB582B">
                  <a:alpha val="80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1982698" y="4077487"/>
              <a:ext cx="284637" cy="284637"/>
            </a:xfrm>
            <a:prstGeom prst="ellipse">
              <a:avLst/>
            </a:prstGeom>
            <a:solidFill>
              <a:schemeClr val="accen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2608714" y="2488093"/>
              <a:ext cx="2628700" cy="147295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txBox="1"/>
            <p:nvPr/>
          </p:nvSpPr>
          <p:spPr>
            <a:xfrm>
              <a:off x="2608714" y="2488093"/>
              <a:ext cx="2628700" cy="1472951"/>
            </a:xfrm>
            <a:prstGeom prst="rect">
              <a:avLst/>
            </a:prstGeom>
            <a:noFill/>
            <a:ln>
              <a:noFill/>
            </a:ln>
          </p:spPr>
          <p:txBody>
            <a:bodyPr spcFirstLastPara="1" wrap="square" lIns="0" tIns="133350" rIns="0" bIns="88900" anchor="b" anchorCtr="0">
              <a:noAutofit/>
            </a:bodyPr>
            <a:lstStyle/>
            <a:p>
              <a:pPr marL="0" marR="0" lvl="0" indent="0" algn="l" rtl="0">
                <a:lnSpc>
                  <a:spcPct val="90000"/>
                </a:lnSpc>
                <a:spcBef>
                  <a:spcPts val="0"/>
                </a:spcBef>
                <a:spcAft>
                  <a:spcPts val="0"/>
                </a:spcAft>
                <a:buClr>
                  <a:schemeClr val="dk1"/>
                </a:buClr>
                <a:buSzPts val="1400"/>
                <a:buFont typeface="Calibri"/>
                <a:buNone/>
              </a:pPr>
              <a:r>
                <a:rPr lang="en-US" sz="1400" b="0" i="0" u="none" strike="noStrike" cap="none">
                  <a:solidFill>
                    <a:schemeClr val="dk1"/>
                  </a:solidFill>
                  <a:latin typeface="Calibri"/>
                  <a:ea typeface="Calibri"/>
                  <a:cs typeface="Calibri"/>
                  <a:sym typeface="Calibri"/>
                </a:rPr>
                <a:t>We design the chatbot's capabilities, interfaces, and personality to align with the university's branding, using use cases and visual </a:t>
              </a:r>
              <a:r>
                <a:rPr lang="en-US">
                  <a:solidFill>
                    <a:schemeClr val="dk1"/>
                  </a:solidFill>
                  <a:latin typeface="Calibri"/>
                  <a:ea typeface="Calibri"/>
                  <a:cs typeface="Calibri"/>
                  <a:sym typeface="Calibri"/>
                </a:rPr>
                <a:t>representations</a:t>
              </a:r>
              <a:endParaRPr/>
            </a:p>
          </p:txBody>
        </p:sp>
        <p:sp>
          <p:nvSpPr>
            <p:cNvPr id="217" name="Google Shape;217;p27"/>
            <p:cNvSpPr/>
            <p:nvPr/>
          </p:nvSpPr>
          <p:spPr>
            <a:xfrm>
              <a:off x="2608714" y="3961044"/>
              <a:ext cx="2628700" cy="51752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txBox="1"/>
            <p:nvPr/>
          </p:nvSpPr>
          <p:spPr>
            <a:xfrm>
              <a:off x="2608714" y="3961044"/>
              <a:ext cx="2628700" cy="517523"/>
            </a:xfrm>
            <a:prstGeom prst="rect">
              <a:avLst/>
            </a:prstGeom>
            <a:noFill/>
            <a:ln>
              <a:noFill/>
            </a:ln>
          </p:spPr>
          <p:txBody>
            <a:bodyPr spcFirstLastPara="1" wrap="square" lIns="0" tIns="0" rIns="120650" bIns="0" anchor="ctr" anchorCtr="0">
              <a:noAutofit/>
            </a:bodyPr>
            <a:lstStyle/>
            <a:p>
              <a:pPr marL="0" marR="0" lvl="0" indent="0" algn="l" rtl="0">
                <a:lnSpc>
                  <a:spcPct val="90000"/>
                </a:lnSpc>
                <a:spcBef>
                  <a:spcPts val="0"/>
                </a:spcBef>
                <a:spcAft>
                  <a:spcPts val="0"/>
                </a:spcAft>
                <a:buClr>
                  <a:schemeClr val="dk1"/>
                </a:buClr>
                <a:buSzPts val="1900"/>
                <a:buFont typeface="Calibri"/>
                <a:buNone/>
              </a:pPr>
              <a:r>
                <a:rPr lang="en-US" sz="1900" b="1" i="0" u="none" strike="noStrike" cap="none">
                  <a:solidFill>
                    <a:schemeClr val="dk1"/>
                  </a:solidFill>
                  <a:latin typeface="Calibri"/>
                  <a:ea typeface="Calibri"/>
                  <a:cs typeface="Calibri"/>
                  <a:sym typeface="Calibri"/>
                </a:rPr>
                <a:t>Chat-Bot Design</a:t>
              </a:r>
              <a:endParaRPr/>
            </a:p>
          </p:txBody>
        </p:sp>
        <p:cxnSp>
          <p:nvCxnSpPr>
            <p:cNvPr id="219" name="Google Shape;219;p27"/>
            <p:cNvCxnSpPr/>
            <p:nvPr/>
          </p:nvCxnSpPr>
          <p:spPr>
            <a:xfrm>
              <a:off x="2125016" y="2488093"/>
              <a:ext cx="0" cy="1472951"/>
            </a:xfrm>
            <a:prstGeom prst="straightConnector1">
              <a:avLst/>
            </a:prstGeom>
            <a:noFill/>
            <a:ln w="12700" cap="flat" cmpd="sng">
              <a:solidFill>
                <a:schemeClr val="accent2"/>
              </a:solidFill>
              <a:prstDash val="dash"/>
              <a:miter lim="800000"/>
              <a:headEnd type="none" w="sm" len="sm"/>
              <a:tailEnd type="none" w="sm" len="sm"/>
            </a:ln>
          </p:spPr>
        </p:cxnSp>
        <p:sp>
          <p:nvSpPr>
            <p:cNvPr id="220" name="Google Shape;220;p27"/>
            <p:cNvSpPr/>
            <p:nvPr/>
          </p:nvSpPr>
          <p:spPr>
            <a:xfrm>
              <a:off x="2077360" y="2441516"/>
              <a:ext cx="93154" cy="93154"/>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rot="8100000">
              <a:off x="3788838" y="573408"/>
              <a:ext cx="365944" cy="365944"/>
            </a:xfrm>
            <a:prstGeom prst="teardrop">
              <a:avLst>
                <a:gd name="adj" fmla="val 115000"/>
              </a:avLst>
            </a:prstGeom>
            <a:solidFill>
              <a:schemeClr val="accent2"/>
            </a:solidFill>
            <a:ln w="15875" cap="flat" cmpd="sng">
              <a:solidFill>
                <a:srgbClr val="BB582B">
                  <a:alpha val="6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3829491" y="614061"/>
              <a:ext cx="284637" cy="284637"/>
            </a:xfrm>
            <a:prstGeom prst="ellipse">
              <a:avLst/>
            </a:prstGeom>
            <a:solidFill>
              <a:schemeClr val="accen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4455508" y="1015142"/>
              <a:ext cx="2628700" cy="147295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txBox="1"/>
            <p:nvPr/>
          </p:nvSpPr>
          <p:spPr>
            <a:xfrm>
              <a:off x="4455508" y="1015142"/>
              <a:ext cx="2628700" cy="1472951"/>
            </a:xfrm>
            <a:prstGeom prst="rect">
              <a:avLst/>
            </a:prstGeom>
            <a:noFill/>
            <a:ln>
              <a:noFill/>
            </a:ln>
          </p:spPr>
          <p:txBody>
            <a:bodyPr spcFirstLastPara="1" wrap="square" lIns="0" tIns="88900" rIns="88900" bIns="133350" anchor="t" anchorCtr="0">
              <a:noAutofit/>
            </a:bodyPr>
            <a:lstStyle/>
            <a:p>
              <a:pPr marL="0" marR="0" lvl="0" indent="0" algn="l" rtl="0">
                <a:lnSpc>
                  <a:spcPct val="90000"/>
                </a:lnSpc>
                <a:spcBef>
                  <a:spcPts val="0"/>
                </a:spcBef>
                <a:spcAft>
                  <a:spcPts val="0"/>
                </a:spcAft>
                <a:buClr>
                  <a:schemeClr val="dk1"/>
                </a:buClr>
                <a:buSzPts val="1400"/>
                <a:buFont typeface="Calibri"/>
                <a:buNone/>
              </a:pPr>
              <a:r>
                <a:rPr lang="en-US" sz="1400" b="0" i="0" u="none" strike="noStrike" cap="none">
                  <a:solidFill>
                    <a:schemeClr val="dk1"/>
                  </a:solidFill>
                  <a:latin typeface="Calibri"/>
                  <a:ea typeface="Calibri"/>
                  <a:cs typeface="Calibri"/>
                  <a:sym typeface="Calibri"/>
                </a:rPr>
                <a:t>We'll develop the chatbot using a chatbot development platform with NLP and machine learning libraries to define its capabilities and knowledge base.</a:t>
              </a:r>
              <a:endParaRPr/>
            </a:p>
          </p:txBody>
        </p:sp>
        <p:sp>
          <p:nvSpPr>
            <p:cNvPr id="225" name="Google Shape;225;p27"/>
            <p:cNvSpPr/>
            <p:nvPr/>
          </p:nvSpPr>
          <p:spPr>
            <a:xfrm>
              <a:off x="4455508" y="497618"/>
              <a:ext cx="2628700" cy="51752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txBox="1"/>
            <p:nvPr/>
          </p:nvSpPr>
          <p:spPr>
            <a:xfrm>
              <a:off x="4455508" y="497618"/>
              <a:ext cx="2628700" cy="517523"/>
            </a:xfrm>
            <a:prstGeom prst="rect">
              <a:avLst/>
            </a:prstGeom>
            <a:noFill/>
            <a:ln>
              <a:noFill/>
            </a:ln>
          </p:spPr>
          <p:txBody>
            <a:bodyPr spcFirstLastPara="1" wrap="square" lIns="0" tIns="0" rIns="120650" bIns="0" anchor="ctr" anchorCtr="0">
              <a:noAutofit/>
            </a:bodyPr>
            <a:lstStyle/>
            <a:p>
              <a:pPr marL="0" marR="0" lvl="0" indent="0" algn="l" rtl="0">
                <a:lnSpc>
                  <a:spcPct val="90000"/>
                </a:lnSpc>
                <a:spcBef>
                  <a:spcPts val="0"/>
                </a:spcBef>
                <a:spcAft>
                  <a:spcPts val="0"/>
                </a:spcAft>
                <a:buClr>
                  <a:schemeClr val="dk1"/>
                </a:buClr>
                <a:buSzPts val="1900"/>
                <a:buFont typeface="Calibri"/>
                <a:buNone/>
              </a:pPr>
              <a:r>
                <a:rPr lang="en-US" sz="1900" b="1" i="0" u="none" strike="noStrike" cap="none">
                  <a:solidFill>
                    <a:schemeClr val="dk1"/>
                  </a:solidFill>
                  <a:latin typeface="Calibri"/>
                  <a:ea typeface="Calibri"/>
                  <a:cs typeface="Calibri"/>
                  <a:sym typeface="Calibri"/>
                </a:rPr>
                <a:t>Chat-Bot Development</a:t>
              </a:r>
              <a:endParaRPr/>
            </a:p>
          </p:txBody>
        </p:sp>
        <p:cxnSp>
          <p:nvCxnSpPr>
            <p:cNvPr id="227" name="Google Shape;227;p27"/>
            <p:cNvCxnSpPr/>
            <p:nvPr/>
          </p:nvCxnSpPr>
          <p:spPr>
            <a:xfrm>
              <a:off x="3971810" y="1015142"/>
              <a:ext cx="0" cy="1472951"/>
            </a:xfrm>
            <a:prstGeom prst="straightConnector1">
              <a:avLst/>
            </a:prstGeom>
            <a:noFill/>
            <a:ln w="12700" cap="flat" cmpd="sng">
              <a:solidFill>
                <a:schemeClr val="accent2"/>
              </a:solidFill>
              <a:prstDash val="dash"/>
              <a:miter lim="800000"/>
              <a:headEnd type="none" w="sm" len="sm"/>
              <a:tailEnd type="none" w="sm" len="sm"/>
            </a:ln>
          </p:spPr>
        </p:cxnSp>
        <p:sp>
          <p:nvSpPr>
            <p:cNvPr id="228" name="Google Shape;228;p27"/>
            <p:cNvSpPr/>
            <p:nvPr/>
          </p:nvSpPr>
          <p:spPr>
            <a:xfrm>
              <a:off x="3924154" y="2441516"/>
              <a:ext cx="93154" cy="93154"/>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rot="-2700000">
              <a:off x="5635632" y="4036834"/>
              <a:ext cx="365944" cy="365944"/>
            </a:xfrm>
            <a:prstGeom prst="teardrop">
              <a:avLst>
                <a:gd name="adj" fmla="val 115000"/>
              </a:avLst>
            </a:prstGeom>
            <a:solidFill>
              <a:schemeClr val="accent2"/>
            </a:solidFill>
            <a:ln w="15875" cap="flat" cmpd="sng">
              <a:solidFill>
                <a:srgbClr val="BB582B">
                  <a:alpha val="60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5676285" y="4077487"/>
              <a:ext cx="284637" cy="284637"/>
            </a:xfrm>
            <a:prstGeom prst="ellipse">
              <a:avLst/>
            </a:prstGeom>
            <a:solidFill>
              <a:schemeClr val="accen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6302301" y="2488093"/>
              <a:ext cx="2628700" cy="147295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txBox="1"/>
            <p:nvPr/>
          </p:nvSpPr>
          <p:spPr>
            <a:xfrm>
              <a:off x="6302301" y="2488093"/>
              <a:ext cx="2628700" cy="1472951"/>
            </a:xfrm>
            <a:prstGeom prst="rect">
              <a:avLst/>
            </a:prstGeom>
            <a:noFill/>
            <a:ln>
              <a:noFill/>
            </a:ln>
          </p:spPr>
          <p:txBody>
            <a:bodyPr spcFirstLastPara="1" wrap="square" lIns="0" tIns="133350" rIns="0" bIns="88900" anchor="b" anchorCtr="0">
              <a:noAutofit/>
            </a:bodyPr>
            <a:lstStyle/>
            <a:p>
              <a:pPr marL="0" marR="0" lvl="0" indent="0" algn="l" rtl="0">
                <a:lnSpc>
                  <a:spcPct val="90000"/>
                </a:lnSpc>
                <a:spcBef>
                  <a:spcPts val="0"/>
                </a:spcBef>
                <a:spcAft>
                  <a:spcPts val="0"/>
                </a:spcAft>
                <a:buClr>
                  <a:schemeClr val="dk1"/>
                </a:buClr>
                <a:buSzPts val="1400"/>
                <a:buFont typeface="Calibri"/>
                <a:buNone/>
              </a:pPr>
              <a:r>
                <a:rPr lang="en-US" sz="1400" b="0" i="0" u="none" strike="noStrike" cap="none">
                  <a:solidFill>
                    <a:schemeClr val="dk1"/>
                  </a:solidFill>
                  <a:latin typeface="Calibri"/>
                  <a:ea typeface="Calibri"/>
                  <a:cs typeface="Calibri"/>
                  <a:sym typeface="Calibri"/>
                </a:rPr>
                <a:t>The chatbot undergoes comprehensive testing, including unit, integration, and user acceptance tests, ensuring a smooth experience for prospective students.</a:t>
              </a:r>
              <a:endParaRPr/>
            </a:p>
          </p:txBody>
        </p:sp>
        <p:sp>
          <p:nvSpPr>
            <p:cNvPr id="233" name="Google Shape;233;p27"/>
            <p:cNvSpPr/>
            <p:nvPr/>
          </p:nvSpPr>
          <p:spPr>
            <a:xfrm>
              <a:off x="6302301" y="3961044"/>
              <a:ext cx="2628700" cy="51752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txBox="1"/>
            <p:nvPr/>
          </p:nvSpPr>
          <p:spPr>
            <a:xfrm>
              <a:off x="6302301" y="3961044"/>
              <a:ext cx="2628700" cy="517523"/>
            </a:xfrm>
            <a:prstGeom prst="rect">
              <a:avLst/>
            </a:prstGeom>
            <a:noFill/>
            <a:ln>
              <a:noFill/>
            </a:ln>
          </p:spPr>
          <p:txBody>
            <a:bodyPr spcFirstLastPara="1" wrap="square" lIns="0" tIns="0" rIns="120650" bIns="0" anchor="ctr" anchorCtr="0">
              <a:noAutofit/>
            </a:bodyPr>
            <a:lstStyle/>
            <a:p>
              <a:pPr marL="0" marR="0" lvl="0" indent="0" algn="l" rtl="0">
                <a:lnSpc>
                  <a:spcPct val="90000"/>
                </a:lnSpc>
                <a:spcBef>
                  <a:spcPts val="0"/>
                </a:spcBef>
                <a:spcAft>
                  <a:spcPts val="0"/>
                </a:spcAft>
                <a:buClr>
                  <a:schemeClr val="dk1"/>
                </a:buClr>
                <a:buSzPts val="1900"/>
                <a:buFont typeface="Calibri"/>
                <a:buNone/>
              </a:pPr>
              <a:r>
                <a:rPr lang="en-US" sz="1900" b="1" i="0" u="none" strike="noStrike" cap="none">
                  <a:solidFill>
                    <a:schemeClr val="dk1"/>
                  </a:solidFill>
                  <a:latin typeface="Calibri"/>
                  <a:ea typeface="Calibri"/>
                  <a:cs typeface="Calibri"/>
                  <a:sym typeface="Calibri"/>
                </a:rPr>
                <a:t>Chat-Bot Testing</a:t>
              </a:r>
              <a:endParaRPr/>
            </a:p>
          </p:txBody>
        </p:sp>
        <p:cxnSp>
          <p:nvCxnSpPr>
            <p:cNvPr id="235" name="Google Shape;235;p27"/>
            <p:cNvCxnSpPr/>
            <p:nvPr/>
          </p:nvCxnSpPr>
          <p:spPr>
            <a:xfrm>
              <a:off x="5818604" y="2488093"/>
              <a:ext cx="0" cy="1472951"/>
            </a:xfrm>
            <a:prstGeom prst="straightConnector1">
              <a:avLst/>
            </a:prstGeom>
            <a:noFill/>
            <a:ln w="12700" cap="flat" cmpd="sng">
              <a:solidFill>
                <a:schemeClr val="accent2"/>
              </a:solidFill>
              <a:prstDash val="dash"/>
              <a:miter lim="800000"/>
              <a:headEnd type="none" w="sm" len="sm"/>
              <a:tailEnd type="none" w="sm" len="sm"/>
            </a:ln>
          </p:spPr>
        </p:cxnSp>
        <p:sp>
          <p:nvSpPr>
            <p:cNvPr id="236" name="Google Shape;236;p27"/>
            <p:cNvSpPr/>
            <p:nvPr/>
          </p:nvSpPr>
          <p:spPr>
            <a:xfrm>
              <a:off x="5770947" y="2441516"/>
              <a:ext cx="93154" cy="93154"/>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rot="8100000">
              <a:off x="7482425" y="573408"/>
              <a:ext cx="365944" cy="365944"/>
            </a:xfrm>
            <a:prstGeom prst="teardrop">
              <a:avLst>
                <a:gd name="adj" fmla="val 115000"/>
              </a:avLst>
            </a:prstGeom>
            <a:solidFill>
              <a:schemeClr val="accent2"/>
            </a:solidFill>
            <a:ln w="15875" cap="flat" cmpd="sng">
              <a:solidFill>
                <a:srgbClr val="BB582B">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7523078" y="614061"/>
              <a:ext cx="284637" cy="284637"/>
            </a:xfrm>
            <a:prstGeom prst="ellipse">
              <a:avLst/>
            </a:prstGeom>
            <a:solidFill>
              <a:schemeClr val="accen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8149095" y="1015142"/>
              <a:ext cx="2628700" cy="147295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txBox="1"/>
            <p:nvPr/>
          </p:nvSpPr>
          <p:spPr>
            <a:xfrm>
              <a:off x="8149095" y="1015142"/>
              <a:ext cx="2628700" cy="1472951"/>
            </a:xfrm>
            <a:prstGeom prst="rect">
              <a:avLst/>
            </a:prstGeom>
            <a:noFill/>
            <a:ln>
              <a:noFill/>
            </a:ln>
          </p:spPr>
          <p:txBody>
            <a:bodyPr spcFirstLastPara="1" wrap="square" lIns="0" tIns="88900" rIns="88900" bIns="133350" anchor="t" anchorCtr="0">
              <a:noAutofit/>
            </a:bodyPr>
            <a:lstStyle/>
            <a:p>
              <a:pPr marL="0" marR="0" lvl="0" indent="0" algn="l" rtl="0">
                <a:lnSpc>
                  <a:spcPct val="90000"/>
                </a:lnSpc>
                <a:spcBef>
                  <a:spcPts val="0"/>
                </a:spcBef>
                <a:spcAft>
                  <a:spcPts val="0"/>
                </a:spcAft>
                <a:buClr>
                  <a:schemeClr val="dk1"/>
                </a:buClr>
                <a:buSzPts val="1400"/>
                <a:buFont typeface="Calibri"/>
                <a:buNone/>
              </a:pPr>
              <a:r>
                <a:rPr lang="en-US" sz="1400" b="0" i="0" u="none" strike="noStrike" cap="none">
                  <a:solidFill>
                    <a:schemeClr val="dk1"/>
                  </a:solidFill>
                  <a:latin typeface="Calibri"/>
                  <a:ea typeface="Calibri"/>
                  <a:cs typeface="Calibri"/>
                  <a:sym typeface="Calibri"/>
                </a:rPr>
                <a:t>Post-testing approval, the chatbot is deployed on the university's website, seamlessly integrated via a CMS for efficient content management.</a:t>
              </a:r>
              <a:endParaRPr sz="1400" b="1" i="0" u="none" strike="noStrike" cap="none">
                <a:solidFill>
                  <a:schemeClr val="dk1"/>
                </a:solidFill>
                <a:latin typeface="Calibri"/>
                <a:ea typeface="Calibri"/>
                <a:cs typeface="Calibri"/>
                <a:sym typeface="Calibri"/>
              </a:endParaRPr>
            </a:p>
          </p:txBody>
        </p:sp>
        <p:sp>
          <p:nvSpPr>
            <p:cNvPr id="241" name="Google Shape;241;p27"/>
            <p:cNvSpPr/>
            <p:nvPr/>
          </p:nvSpPr>
          <p:spPr>
            <a:xfrm>
              <a:off x="8149095" y="497618"/>
              <a:ext cx="2628700" cy="51752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txBox="1"/>
            <p:nvPr/>
          </p:nvSpPr>
          <p:spPr>
            <a:xfrm>
              <a:off x="8149095" y="497618"/>
              <a:ext cx="2628700" cy="517523"/>
            </a:xfrm>
            <a:prstGeom prst="rect">
              <a:avLst/>
            </a:prstGeom>
            <a:noFill/>
            <a:ln>
              <a:noFill/>
            </a:ln>
          </p:spPr>
          <p:txBody>
            <a:bodyPr spcFirstLastPara="1" wrap="square" lIns="0" tIns="0" rIns="120650" bIns="0" anchor="ctr" anchorCtr="0">
              <a:noAutofit/>
            </a:bodyPr>
            <a:lstStyle/>
            <a:p>
              <a:pPr marL="0" marR="0" lvl="0" indent="0" algn="l" rtl="0">
                <a:lnSpc>
                  <a:spcPct val="90000"/>
                </a:lnSpc>
                <a:spcBef>
                  <a:spcPts val="0"/>
                </a:spcBef>
                <a:spcAft>
                  <a:spcPts val="0"/>
                </a:spcAft>
                <a:buClr>
                  <a:schemeClr val="dk1"/>
                </a:buClr>
                <a:buSzPts val="1900"/>
                <a:buFont typeface="Calibri"/>
                <a:buNone/>
              </a:pPr>
              <a:r>
                <a:rPr lang="en-US" sz="1900" b="1" i="0" u="none" strike="noStrike" cap="none">
                  <a:solidFill>
                    <a:schemeClr val="dk1"/>
                  </a:solidFill>
                  <a:latin typeface="Calibri"/>
                  <a:ea typeface="Calibri"/>
                  <a:cs typeface="Calibri"/>
                  <a:sym typeface="Calibri"/>
                </a:rPr>
                <a:t>Chat-Bot Deployment</a:t>
              </a:r>
              <a:endParaRPr/>
            </a:p>
          </p:txBody>
        </p:sp>
        <p:cxnSp>
          <p:nvCxnSpPr>
            <p:cNvPr id="243" name="Google Shape;243;p27"/>
            <p:cNvCxnSpPr/>
            <p:nvPr/>
          </p:nvCxnSpPr>
          <p:spPr>
            <a:xfrm>
              <a:off x="7665397" y="1015142"/>
              <a:ext cx="0" cy="1472951"/>
            </a:xfrm>
            <a:prstGeom prst="straightConnector1">
              <a:avLst/>
            </a:prstGeom>
            <a:noFill/>
            <a:ln w="12700" cap="flat" cmpd="sng">
              <a:solidFill>
                <a:schemeClr val="accent2"/>
              </a:solidFill>
              <a:prstDash val="dash"/>
              <a:miter lim="800000"/>
              <a:headEnd type="none" w="sm" len="sm"/>
              <a:tailEnd type="none" w="sm" len="sm"/>
            </a:ln>
          </p:spPr>
        </p:cxnSp>
        <p:sp>
          <p:nvSpPr>
            <p:cNvPr id="244" name="Google Shape;244;p27"/>
            <p:cNvSpPr/>
            <p:nvPr/>
          </p:nvSpPr>
          <p:spPr>
            <a:xfrm>
              <a:off x="7617741" y="2441516"/>
              <a:ext cx="93154" cy="93154"/>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27"/>
          <p:cNvSpPr txBox="1"/>
          <p:nvPr/>
        </p:nvSpPr>
        <p:spPr>
          <a:xfrm>
            <a:off x="10151612" y="6362627"/>
            <a:ext cx="1659387" cy="3588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11</a:t>
            </a:fld>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8"/>
          <p:cNvSpPr txBox="1">
            <a:spLocks noGrp="1"/>
          </p:cNvSpPr>
          <p:nvPr>
            <p:ph type="title"/>
          </p:nvPr>
        </p:nvSpPr>
        <p:spPr>
          <a:xfrm>
            <a:off x="1167492" y="136526"/>
            <a:ext cx="9779183" cy="1570038"/>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5400"/>
              <a:buFont typeface="Calibri"/>
              <a:buNone/>
            </a:pPr>
            <a:r>
              <a:rPr lang="en-US" sz="5400" b="1"/>
              <a:t>Expected Result</a:t>
            </a:r>
            <a:endParaRPr/>
          </a:p>
        </p:txBody>
      </p:sp>
      <p:grpSp>
        <p:nvGrpSpPr>
          <p:cNvPr id="251" name="Google Shape;251;p28"/>
          <p:cNvGrpSpPr/>
          <p:nvPr/>
        </p:nvGrpSpPr>
        <p:grpSpPr>
          <a:xfrm>
            <a:off x="1171977" y="1918438"/>
            <a:ext cx="9234509" cy="3673719"/>
            <a:chOff x="0" y="0"/>
            <a:chExt cx="9234509" cy="3673719"/>
          </a:xfrm>
        </p:grpSpPr>
        <p:sp>
          <p:nvSpPr>
            <p:cNvPr id="252" name="Google Shape;252;p28"/>
            <p:cNvSpPr/>
            <p:nvPr/>
          </p:nvSpPr>
          <p:spPr>
            <a:xfrm>
              <a:off x="0" y="0"/>
              <a:ext cx="1803615" cy="3673719"/>
            </a:xfrm>
            <a:prstGeom prst="rect">
              <a:avLst/>
            </a:prstGeom>
            <a:solidFill>
              <a:srgbClr val="E3831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txBox="1"/>
            <p:nvPr/>
          </p:nvSpPr>
          <p:spPr>
            <a:xfrm>
              <a:off x="0" y="1469487"/>
              <a:ext cx="1803615" cy="1469487"/>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Enhanced Prospective Student Engagement</a:t>
              </a:r>
              <a:endParaRPr/>
            </a:p>
          </p:txBody>
        </p:sp>
        <p:sp>
          <p:nvSpPr>
            <p:cNvPr id="254" name="Google Shape;254;p28"/>
            <p:cNvSpPr/>
            <p:nvPr/>
          </p:nvSpPr>
          <p:spPr>
            <a:xfrm>
              <a:off x="515804" y="446094"/>
              <a:ext cx="772006" cy="772006"/>
            </a:xfrm>
            <a:prstGeom prst="ellipse">
              <a:avLst/>
            </a:prstGeom>
            <a:solidFill>
              <a:srgbClr val="F4B4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1855397" y="0"/>
              <a:ext cx="1803615" cy="3673719"/>
            </a:xfrm>
            <a:prstGeom prst="rect">
              <a:avLst/>
            </a:prstGeom>
            <a:solidFill>
              <a:srgbClr val="E3831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txBox="1"/>
            <p:nvPr/>
          </p:nvSpPr>
          <p:spPr>
            <a:xfrm>
              <a:off x="1855397" y="1469487"/>
              <a:ext cx="1803615" cy="1469487"/>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Improved Staff Efficiency</a:t>
              </a:r>
              <a:endParaRPr/>
            </a:p>
          </p:txBody>
        </p:sp>
        <p:sp>
          <p:nvSpPr>
            <p:cNvPr id="257" name="Google Shape;257;p28"/>
            <p:cNvSpPr/>
            <p:nvPr/>
          </p:nvSpPr>
          <p:spPr>
            <a:xfrm>
              <a:off x="2373528" y="446094"/>
              <a:ext cx="772006" cy="772006"/>
            </a:xfrm>
            <a:prstGeom prst="ellipse">
              <a:avLst/>
            </a:prstGeom>
            <a:solidFill>
              <a:srgbClr val="F4B4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3718729" y="0"/>
              <a:ext cx="1803615" cy="3673719"/>
            </a:xfrm>
            <a:prstGeom prst="rect">
              <a:avLst/>
            </a:prstGeom>
            <a:solidFill>
              <a:srgbClr val="E3831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txBox="1"/>
            <p:nvPr/>
          </p:nvSpPr>
          <p:spPr>
            <a:xfrm>
              <a:off x="3718729" y="1469487"/>
              <a:ext cx="1803615" cy="1469487"/>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Streaml</a:t>
              </a:r>
              <a:r>
                <a:rPr lang="en-US" sz="2000">
                  <a:solidFill>
                    <a:schemeClr val="lt1"/>
                  </a:solidFill>
                  <a:latin typeface="Calibri"/>
                  <a:ea typeface="Calibri"/>
                  <a:cs typeface="Calibri"/>
                  <a:sym typeface="Calibri"/>
                </a:rPr>
                <a:t>i</a:t>
              </a:r>
              <a:r>
                <a:rPr lang="en-US" sz="2000" b="0" i="0" u="none" strike="noStrike" cap="none">
                  <a:solidFill>
                    <a:schemeClr val="lt1"/>
                  </a:solidFill>
                  <a:latin typeface="Calibri"/>
                  <a:ea typeface="Calibri"/>
                  <a:cs typeface="Calibri"/>
                  <a:sym typeface="Calibri"/>
                </a:rPr>
                <a:t>ned Admission Process</a:t>
              </a:r>
              <a:endParaRPr/>
            </a:p>
          </p:txBody>
        </p:sp>
        <p:sp>
          <p:nvSpPr>
            <p:cNvPr id="260" name="Google Shape;260;p28"/>
            <p:cNvSpPr/>
            <p:nvPr/>
          </p:nvSpPr>
          <p:spPr>
            <a:xfrm>
              <a:off x="4231251" y="446094"/>
              <a:ext cx="772006" cy="772006"/>
            </a:xfrm>
            <a:prstGeom prst="ellipse">
              <a:avLst/>
            </a:prstGeom>
            <a:solidFill>
              <a:srgbClr val="F4B4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5573171" y="0"/>
              <a:ext cx="1803615" cy="3673719"/>
            </a:xfrm>
            <a:prstGeom prst="rect">
              <a:avLst/>
            </a:prstGeom>
            <a:solidFill>
              <a:srgbClr val="E3831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txBox="1"/>
            <p:nvPr/>
          </p:nvSpPr>
          <p:spPr>
            <a:xfrm>
              <a:off x="5573171" y="1469487"/>
              <a:ext cx="1803615" cy="1469487"/>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Data-Driven Decision Making</a:t>
              </a:r>
              <a:endParaRPr/>
            </a:p>
          </p:txBody>
        </p:sp>
        <p:sp>
          <p:nvSpPr>
            <p:cNvPr id="263" name="Google Shape;263;p28"/>
            <p:cNvSpPr/>
            <p:nvPr/>
          </p:nvSpPr>
          <p:spPr>
            <a:xfrm>
              <a:off x="6088975" y="446094"/>
              <a:ext cx="772006" cy="772006"/>
            </a:xfrm>
            <a:prstGeom prst="ellipse">
              <a:avLst/>
            </a:prstGeom>
            <a:solidFill>
              <a:srgbClr val="F4B4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7430894" y="0"/>
              <a:ext cx="1803615" cy="3673719"/>
            </a:xfrm>
            <a:prstGeom prst="rect">
              <a:avLst/>
            </a:prstGeom>
            <a:solidFill>
              <a:srgbClr val="E3831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txBox="1"/>
            <p:nvPr/>
          </p:nvSpPr>
          <p:spPr>
            <a:xfrm>
              <a:off x="7430894" y="1469487"/>
              <a:ext cx="1803615" cy="1469487"/>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Enhanced Security and Privacy</a:t>
              </a:r>
              <a:endParaRPr/>
            </a:p>
          </p:txBody>
        </p:sp>
        <p:sp>
          <p:nvSpPr>
            <p:cNvPr id="266" name="Google Shape;266;p28"/>
            <p:cNvSpPr/>
            <p:nvPr/>
          </p:nvSpPr>
          <p:spPr>
            <a:xfrm>
              <a:off x="7946699" y="446094"/>
              <a:ext cx="772006" cy="772006"/>
            </a:xfrm>
            <a:prstGeom prst="ellipse">
              <a:avLst/>
            </a:prstGeom>
            <a:solidFill>
              <a:srgbClr val="F4B4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381274" y="2834268"/>
              <a:ext cx="8495749" cy="551057"/>
            </a:xfrm>
            <a:prstGeom prst="leftRightArrow">
              <a:avLst>
                <a:gd name="adj1" fmla="val 50000"/>
                <a:gd name="adj2" fmla="val 50000"/>
              </a:avLst>
            </a:prstGeom>
            <a:solidFill>
              <a:srgbClr val="F4B4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28"/>
          <p:cNvSpPr txBox="1"/>
          <p:nvPr/>
        </p:nvSpPr>
        <p:spPr>
          <a:xfrm>
            <a:off x="1894444" y="2422857"/>
            <a:ext cx="35019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a:solidFill>
                  <a:schemeClr val="lt1"/>
                </a:solidFill>
                <a:latin typeface="Calibri"/>
                <a:ea typeface="Calibri"/>
                <a:cs typeface="Calibri"/>
                <a:sym typeface="Calibri"/>
              </a:rPr>
              <a:t>1</a:t>
            </a:r>
            <a:endParaRPr/>
          </a:p>
        </p:txBody>
      </p:sp>
      <p:sp>
        <p:nvSpPr>
          <p:cNvPr id="269" name="Google Shape;269;p28"/>
          <p:cNvSpPr txBox="1"/>
          <p:nvPr/>
        </p:nvSpPr>
        <p:spPr>
          <a:xfrm>
            <a:off x="3772865" y="2422860"/>
            <a:ext cx="35019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a:solidFill>
                  <a:schemeClr val="lt1"/>
                </a:solidFill>
                <a:latin typeface="Calibri"/>
                <a:ea typeface="Calibri"/>
                <a:cs typeface="Calibri"/>
                <a:sym typeface="Calibri"/>
              </a:rPr>
              <a:t>2</a:t>
            </a:r>
            <a:endParaRPr/>
          </a:p>
        </p:txBody>
      </p:sp>
      <p:sp>
        <p:nvSpPr>
          <p:cNvPr id="270" name="Google Shape;270;p28"/>
          <p:cNvSpPr txBox="1"/>
          <p:nvPr/>
        </p:nvSpPr>
        <p:spPr>
          <a:xfrm>
            <a:off x="5607315" y="2409978"/>
            <a:ext cx="35019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a:solidFill>
                  <a:schemeClr val="lt1"/>
                </a:solidFill>
                <a:latin typeface="Calibri"/>
                <a:ea typeface="Calibri"/>
                <a:cs typeface="Calibri"/>
                <a:sym typeface="Calibri"/>
              </a:rPr>
              <a:t>3</a:t>
            </a:r>
            <a:endParaRPr/>
          </a:p>
        </p:txBody>
      </p:sp>
      <p:sp>
        <p:nvSpPr>
          <p:cNvPr id="271" name="Google Shape;271;p28"/>
          <p:cNvSpPr txBox="1"/>
          <p:nvPr/>
        </p:nvSpPr>
        <p:spPr>
          <a:xfrm>
            <a:off x="7484138" y="2371341"/>
            <a:ext cx="35019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a:solidFill>
                  <a:schemeClr val="lt1"/>
                </a:solidFill>
                <a:latin typeface="Calibri"/>
                <a:ea typeface="Calibri"/>
                <a:cs typeface="Calibri"/>
                <a:sym typeface="Calibri"/>
              </a:rPr>
              <a:t>4</a:t>
            </a:r>
            <a:endParaRPr/>
          </a:p>
        </p:txBody>
      </p:sp>
      <p:sp>
        <p:nvSpPr>
          <p:cNvPr id="272" name="Google Shape;272;p28"/>
          <p:cNvSpPr txBox="1"/>
          <p:nvPr/>
        </p:nvSpPr>
        <p:spPr>
          <a:xfrm>
            <a:off x="9357189" y="2409978"/>
            <a:ext cx="35019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a:solidFill>
                  <a:schemeClr val="lt1"/>
                </a:solidFill>
                <a:latin typeface="Calibri"/>
                <a:ea typeface="Calibri"/>
                <a:cs typeface="Calibri"/>
                <a:sym typeface="Calibri"/>
              </a:rPr>
              <a:t>5</a:t>
            </a:r>
            <a:endParaRPr/>
          </a:p>
        </p:txBody>
      </p:sp>
      <p:sp>
        <p:nvSpPr>
          <p:cNvPr id="273" name="Google Shape;273;p28"/>
          <p:cNvSpPr txBox="1"/>
          <p:nvPr/>
        </p:nvSpPr>
        <p:spPr>
          <a:xfrm>
            <a:off x="10153276" y="6356350"/>
            <a:ext cx="1657723"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12</a:t>
            </a:fld>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9"/>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n-US" b="1"/>
              <a:t>Literature Review</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30"/>
          <p:cNvPicPr preferRelativeResize="0"/>
          <p:nvPr/>
        </p:nvPicPr>
        <p:blipFill rotWithShape="1">
          <a:blip r:embed="rId3">
            <a:alphaModFix/>
          </a:blip>
          <a:srcRect/>
          <a:stretch/>
        </p:blipFill>
        <p:spPr>
          <a:xfrm>
            <a:off x="-157733" y="1"/>
            <a:ext cx="12349732" cy="6858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1"/>
          <p:cNvSpPr txBox="1">
            <a:spLocks noGrp="1"/>
          </p:cNvSpPr>
          <p:nvPr>
            <p:ph type="title" idx="4294967295"/>
          </p:nvPr>
        </p:nvSpPr>
        <p:spPr>
          <a:xfrm>
            <a:off x="362465" y="564988"/>
            <a:ext cx="7648500" cy="938400"/>
          </a:xfrm>
          <a:prstGeom prst="rect">
            <a:avLst/>
          </a:prstGeom>
          <a:noFill/>
          <a:ln>
            <a:noFill/>
          </a:ln>
        </p:spPr>
        <p:txBody>
          <a:bodyPr spcFirstLastPara="1" wrap="square" lIns="121900" tIns="121900" rIns="121900" bIns="121900" anchor="t" anchorCtr="0">
            <a:noAutofit/>
          </a:bodyPr>
          <a:lstStyle/>
          <a:p>
            <a:pPr marL="0" lvl="0" indent="0" algn="l" rtl="0">
              <a:lnSpc>
                <a:spcPct val="85000"/>
              </a:lnSpc>
              <a:spcBef>
                <a:spcPts val="0"/>
              </a:spcBef>
              <a:spcAft>
                <a:spcPts val="0"/>
              </a:spcAft>
              <a:buClr>
                <a:schemeClr val="dk1"/>
              </a:buClr>
              <a:buSzPts val="4400"/>
              <a:buFont typeface="Calibri"/>
              <a:buNone/>
            </a:pPr>
            <a:r>
              <a:rPr lang="en-US" sz="4400" b="1">
                <a:solidFill>
                  <a:schemeClr val="dk1"/>
                </a:solidFill>
              </a:rPr>
              <a:t>ChatBot Background</a:t>
            </a:r>
            <a:endParaRPr sz="4400" b="1">
              <a:solidFill>
                <a:schemeClr val="dk1"/>
              </a:solidFill>
            </a:endParaRPr>
          </a:p>
        </p:txBody>
      </p:sp>
      <p:pic>
        <p:nvPicPr>
          <p:cNvPr id="289" name="Google Shape;289;p31"/>
          <p:cNvPicPr preferRelativeResize="0"/>
          <p:nvPr/>
        </p:nvPicPr>
        <p:blipFill rotWithShape="1">
          <a:blip r:embed="rId3">
            <a:alphaModFix/>
          </a:blip>
          <a:srcRect l="5535" b="40807"/>
          <a:stretch/>
        </p:blipFill>
        <p:spPr>
          <a:xfrm>
            <a:off x="6525900" y="1662125"/>
            <a:ext cx="5666100" cy="4664501"/>
          </a:xfrm>
          <a:prstGeom prst="rect">
            <a:avLst/>
          </a:prstGeom>
          <a:noFill/>
          <a:ln>
            <a:noFill/>
          </a:ln>
        </p:spPr>
      </p:pic>
      <p:sp>
        <p:nvSpPr>
          <p:cNvPr id="290" name="Google Shape;290;p31"/>
          <p:cNvSpPr txBox="1">
            <a:spLocks noGrp="1"/>
          </p:cNvSpPr>
          <p:nvPr>
            <p:ph type="body" idx="4294967295"/>
          </p:nvPr>
        </p:nvSpPr>
        <p:spPr>
          <a:xfrm>
            <a:off x="362475" y="1662125"/>
            <a:ext cx="5764800" cy="4282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1200"/>
              </a:spcBef>
              <a:spcAft>
                <a:spcPts val="0"/>
              </a:spcAft>
              <a:buSzPts val="1400"/>
              <a:buNone/>
            </a:pPr>
            <a:r>
              <a:rPr lang="en-US" sz="2400">
                <a:solidFill>
                  <a:schemeClr val="dk1"/>
                </a:solidFill>
              </a:rPr>
              <a:t>Alan Turing's 1950 proposal on the concept of chatbots, inspired by the question, "Can machines think?", laid the foundation for chatbot development.</a:t>
            </a:r>
            <a:endParaRPr sz="2400">
              <a:solidFill>
                <a:schemeClr val="dk1"/>
              </a:solidFill>
            </a:endParaRPr>
          </a:p>
          <a:p>
            <a:pPr marL="0" lvl="0" indent="0" algn="l" rtl="0">
              <a:lnSpc>
                <a:spcPct val="115000"/>
              </a:lnSpc>
              <a:spcBef>
                <a:spcPts val="733"/>
              </a:spcBef>
              <a:spcAft>
                <a:spcPts val="0"/>
              </a:spcAft>
              <a:buSzPts val="1867"/>
              <a:buNone/>
            </a:pPr>
            <a:endParaRPr sz="2400">
              <a:solidFill>
                <a:schemeClr val="dk1"/>
              </a:solidFill>
            </a:endParaRPr>
          </a:p>
          <a:p>
            <a:pPr marL="0" lvl="0" indent="0" algn="l" rtl="0">
              <a:lnSpc>
                <a:spcPct val="115000"/>
              </a:lnSpc>
              <a:spcBef>
                <a:spcPts val="733"/>
              </a:spcBef>
              <a:spcAft>
                <a:spcPts val="533"/>
              </a:spcAft>
              <a:buSzPts val="1400"/>
              <a:buNone/>
            </a:pPr>
            <a:r>
              <a:rPr lang="en-US" sz="2400">
                <a:solidFill>
                  <a:schemeClr val="dk1"/>
                </a:solidFill>
              </a:rPr>
              <a:t>The first implementation of a chatbot in 1966, ELIZA, relied on linguistic rules and pattern matching techniques, stimulating further research.</a:t>
            </a:r>
            <a:endParaRPr sz="24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32"/>
          <p:cNvPicPr preferRelativeResize="0"/>
          <p:nvPr/>
        </p:nvPicPr>
        <p:blipFill rotWithShape="1">
          <a:blip r:embed="rId3">
            <a:alphaModFix/>
          </a:blip>
          <a:srcRect l="5667" t="50050" r="5782" b="-786"/>
          <a:stretch/>
        </p:blipFill>
        <p:spPr>
          <a:xfrm>
            <a:off x="5942925" y="1580775"/>
            <a:ext cx="5929901" cy="4463575"/>
          </a:xfrm>
          <a:prstGeom prst="rect">
            <a:avLst/>
          </a:prstGeom>
          <a:noFill/>
          <a:ln>
            <a:noFill/>
          </a:ln>
        </p:spPr>
      </p:pic>
      <p:sp>
        <p:nvSpPr>
          <p:cNvPr id="296" name="Google Shape;296;p32"/>
          <p:cNvSpPr txBox="1">
            <a:spLocks noGrp="1"/>
          </p:cNvSpPr>
          <p:nvPr>
            <p:ph type="title" idx="4294967295"/>
          </p:nvPr>
        </p:nvSpPr>
        <p:spPr>
          <a:xfrm>
            <a:off x="362465" y="564988"/>
            <a:ext cx="7648500" cy="938400"/>
          </a:xfrm>
          <a:prstGeom prst="rect">
            <a:avLst/>
          </a:prstGeom>
          <a:noFill/>
          <a:ln>
            <a:noFill/>
          </a:ln>
        </p:spPr>
        <p:txBody>
          <a:bodyPr spcFirstLastPara="1" wrap="square" lIns="121900" tIns="121900" rIns="121900" bIns="121900" anchor="t" anchorCtr="0">
            <a:noAutofit/>
          </a:bodyPr>
          <a:lstStyle/>
          <a:p>
            <a:pPr marL="0" lvl="0" indent="0" algn="l" rtl="0">
              <a:lnSpc>
                <a:spcPct val="85000"/>
              </a:lnSpc>
              <a:spcBef>
                <a:spcPts val="0"/>
              </a:spcBef>
              <a:spcAft>
                <a:spcPts val="0"/>
              </a:spcAft>
              <a:buClr>
                <a:schemeClr val="dk1"/>
              </a:buClr>
              <a:buSzPts val="4400"/>
              <a:buFont typeface="Calibri"/>
              <a:buNone/>
            </a:pPr>
            <a:r>
              <a:rPr lang="en-US" sz="4400" b="1">
                <a:solidFill>
                  <a:schemeClr val="dk1"/>
                </a:solidFill>
              </a:rPr>
              <a:t>ChatBot Background</a:t>
            </a:r>
            <a:endParaRPr sz="4400" b="1">
              <a:solidFill>
                <a:schemeClr val="dk1"/>
              </a:solidFill>
            </a:endParaRPr>
          </a:p>
        </p:txBody>
      </p:sp>
      <p:sp>
        <p:nvSpPr>
          <p:cNvPr id="297" name="Google Shape;297;p32"/>
          <p:cNvSpPr txBox="1">
            <a:spLocks noGrp="1"/>
          </p:cNvSpPr>
          <p:nvPr>
            <p:ph type="body" idx="4294967295"/>
          </p:nvPr>
        </p:nvSpPr>
        <p:spPr>
          <a:xfrm>
            <a:off x="296575" y="1511075"/>
            <a:ext cx="5532000" cy="4300800"/>
          </a:xfrm>
          <a:prstGeom prst="rect">
            <a:avLst/>
          </a:prstGeom>
          <a:noFill/>
          <a:ln>
            <a:noFill/>
          </a:ln>
        </p:spPr>
        <p:txBody>
          <a:bodyPr spcFirstLastPara="1" wrap="square" lIns="121900" tIns="121900" rIns="121900" bIns="121900" anchor="t" anchorCtr="0">
            <a:noAutofit/>
          </a:bodyPr>
          <a:lstStyle/>
          <a:p>
            <a:pPr marL="0" lvl="0" indent="0" algn="just" rtl="0">
              <a:lnSpc>
                <a:spcPct val="90000"/>
              </a:lnSpc>
              <a:spcBef>
                <a:spcPts val="1200"/>
              </a:spcBef>
              <a:spcAft>
                <a:spcPts val="0"/>
              </a:spcAft>
              <a:buSzPts val="1400"/>
              <a:buNone/>
            </a:pPr>
            <a:r>
              <a:rPr lang="en-US" sz="2067">
                <a:solidFill>
                  <a:schemeClr val="dk1"/>
                </a:solidFill>
              </a:rPr>
              <a:t>The 1980s saw the use of Artificial Intelligence Markup Language (AIML) in chatbots like A.L.I.C.E., enabling dialogue pattern knowledge expansion.</a:t>
            </a:r>
            <a:endParaRPr sz="2067">
              <a:solidFill>
                <a:schemeClr val="dk1"/>
              </a:solidFill>
            </a:endParaRPr>
          </a:p>
          <a:p>
            <a:pPr marL="0" lvl="0" indent="0" algn="just" rtl="0">
              <a:lnSpc>
                <a:spcPct val="90000"/>
              </a:lnSpc>
              <a:spcBef>
                <a:spcPts val="2333"/>
              </a:spcBef>
              <a:spcAft>
                <a:spcPts val="0"/>
              </a:spcAft>
              <a:buSzPts val="1400"/>
              <a:buNone/>
            </a:pPr>
            <a:r>
              <a:rPr lang="en-US" sz="2067">
                <a:solidFill>
                  <a:schemeClr val="dk1"/>
                </a:solidFill>
              </a:rPr>
              <a:t>ChatScript, a successor to AIML, introduced the concept of matching textual inputs to specific topics with associated rules, emphasizing semantic analysis.</a:t>
            </a:r>
            <a:endParaRPr sz="2067">
              <a:solidFill>
                <a:schemeClr val="dk1"/>
              </a:solidFill>
            </a:endParaRPr>
          </a:p>
          <a:p>
            <a:pPr marL="91440" lvl="0" indent="0" algn="just" rtl="0">
              <a:lnSpc>
                <a:spcPct val="90000"/>
              </a:lnSpc>
              <a:spcBef>
                <a:spcPts val="2333"/>
              </a:spcBef>
              <a:spcAft>
                <a:spcPts val="0"/>
              </a:spcAft>
              <a:buSzPts val="1867"/>
              <a:buNone/>
            </a:pPr>
            <a:r>
              <a:rPr lang="en-US" sz="2067" b="1">
                <a:solidFill>
                  <a:schemeClr val="dk1"/>
                </a:solidFill>
              </a:rPr>
              <a:t>Drawback</a:t>
            </a:r>
            <a:endParaRPr sz="2067" b="1">
              <a:solidFill>
                <a:schemeClr val="dk1"/>
              </a:solidFill>
            </a:endParaRPr>
          </a:p>
          <a:p>
            <a:pPr marL="0" lvl="0" indent="0" algn="just" rtl="0">
              <a:lnSpc>
                <a:spcPct val="90000"/>
              </a:lnSpc>
              <a:spcBef>
                <a:spcPts val="2333"/>
              </a:spcBef>
              <a:spcAft>
                <a:spcPts val="2133"/>
              </a:spcAft>
              <a:buSzPts val="1400"/>
              <a:buNone/>
            </a:pPr>
            <a:r>
              <a:rPr lang="en-US" sz="2067">
                <a:solidFill>
                  <a:schemeClr val="dk1"/>
                </a:solidFill>
              </a:rPr>
              <a:t>Traditional chatbots relying on rules and pattern matching are domain-dependent and inflexible, requiring manually written rules for specific domains.</a:t>
            </a:r>
            <a:endParaRPr sz="2067">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33"/>
          <p:cNvPicPr preferRelativeResize="0"/>
          <p:nvPr/>
        </p:nvPicPr>
        <p:blipFill rotWithShape="1">
          <a:blip r:embed="rId3">
            <a:alphaModFix/>
          </a:blip>
          <a:srcRect/>
          <a:stretch/>
        </p:blipFill>
        <p:spPr>
          <a:xfrm>
            <a:off x="203199" y="432483"/>
            <a:ext cx="11785606" cy="58447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p:nvPr>
        </p:nvSpPr>
        <p:spPr>
          <a:xfrm>
            <a:off x="1097280" y="756164"/>
            <a:ext cx="10058400" cy="1060283"/>
          </a:xfrm>
          <a:prstGeom prst="rect">
            <a:avLst/>
          </a:prstGeom>
          <a:noFill/>
          <a:ln>
            <a:noFill/>
          </a:ln>
        </p:spPr>
        <p:txBody>
          <a:bodyPr spcFirstLastPara="1" wrap="square" lIns="121900" tIns="121900" rIns="121900" bIns="121900" anchor="t" anchorCtr="0">
            <a:noAutofit/>
          </a:bodyPr>
          <a:lstStyle/>
          <a:p>
            <a:pPr marL="0" lvl="0" indent="0" algn="l" rtl="0">
              <a:lnSpc>
                <a:spcPct val="85000"/>
              </a:lnSpc>
              <a:spcBef>
                <a:spcPts val="0"/>
              </a:spcBef>
              <a:spcAft>
                <a:spcPts val="0"/>
              </a:spcAft>
              <a:buClr>
                <a:schemeClr val="dk1"/>
              </a:buClr>
              <a:buSzPts val="3600"/>
              <a:buFont typeface="Calibri"/>
              <a:buNone/>
            </a:pPr>
            <a:r>
              <a:rPr lang="en-US" sz="3600" b="1">
                <a:solidFill>
                  <a:schemeClr val="dk1"/>
                </a:solidFill>
              </a:rPr>
              <a:t>Chatbots in Higher Education </a:t>
            </a:r>
            <a:endParaRPr sz="3600" b="1">
              <a:solidFill>
                <a:schemeClr val="dk1"/>
              </a:solidFill>
            </a:endParaRPr>
          </a:p>
        </p:txBody>
      </p:sp>
      <p:sp>
        <p:nvSpPr>
          <p:cNvPr id="308" name="Google Shape;308;p34"/>
          <p:cNvSpPr txBox="1">
            <a:spLocks noGrp="1"/>
          </p:cNvSpPr>
          <p:nvPr>
            <p:ph type="body" idx="1"/>
          </p:nvPr>
        </p:nvSpPr>
        <p:spPr>
          <a:xfrm>
            <a:off x="1097280" y="1845734"/>
            <a:ext cx="6477412" cy="4023360"/>
          </a:xfrm>
          <a:prstGeom prst="rect">
            <a:avLst/>
          </a:prstGeom>
          <a:noFill/>
          <a:ln>
            <a:noFill/>
          </a:ln>
        </p:spPr>
        <p:txBody>
          <a:bodyPr spcFirstLastPara="1" wrap="square" lIns="121900" tIns="121900" rIns="121900" bIns="121900" anchor="t" anchorCtr="0">
            <a:noAutofit/>
          </a:bodyPr>
          <a:lstStyle/>
          <a:p>
            <a:pPr marL="0" lvl="0" indent="0" algn="just" rtl="0">
              <a:lnSpc>
                <a:spcPct val="100000"/>
              </a:lnSpc>
              <a:spcBef>
                <a:spcPts val="1200"/>
              </a:spcBef>
              <a:spcAft>
                <a:spcPts val="0"/>
              </a:spcAft>
              <a:buSzPts val="1867"/>
              <a:buNone/>
            </a:pPr>
            <a:r>
              <a:rPr lang="en-US" sz="2400">
                <a:solidFill>
                  <a:schemeClr val="dk1"/>
                </a:solidFill>
              </a:rPr>
              <a:t>Chat-bots in higher education leverage AI and NLP to streamline administrative tasks and provide real-time, accurate information.</a:t>
            </a:r>
            <a:endParaRPr sz="2400">
              <a:solidFill>
                <a:schemeClr val="dk1"/>
              </a:solidFill>
            </a:endParaRPr>
          </a:p>
          <a:p>
            <a:pPr marL="0" lvl="0" indent="0" algn="just" rtl="0">
              <a:lnSpc>
                <a:spcPct val="100000"/>
              </a:lnSpc>
              <a:spcBef>
                <a:spcPts val="2333"/>
              </a:spcBef>
              <a:spcAft>
                <a:spcPts val="0"/>
              </a:spcAft>
              <a:buSzPts val="1867"/>
              <a:buNone/>
            </a:pPr>
            <a:r>
              <a:rPr lang="en-US" sz="2400">
                <a:solidFill>
                  <a:schemeClr val="dk1"/>
                </a:solidFill>
              </a:rPr>
              <a:t>These chatbots reflect a broader trend in adopting AI-driven technologies for various applications in higher education.</a:t>
            </a:r>
            <a:endParaRPr sz="2400">
              <a:solidFill>
                <a:schemeClr val="dk1"/>
              </a:solidFill>
            </a:endParaRPr>
          </a:p>
          <a:p>
            <a:pPr marL="0" lvl="0" indent="0" algn="just" rtl="0">
              <a:lnSpc>
                <a:spcPct val="100000"/>
              </a:lnSpc>
              <a:spcBef>
                <a:spcPts val="2333"/>
              </a:spcBef>
              <a:spcAft>
                <a:spcPts val="2133"/>
              </a:spcAft>
              <a:buSzPts val="1867"/>
              <a:buNone/>
            </a:pPr>
            <a:r>
              <a:rPr lang="en-US" sz="2400">
                <a:solidFill>
                  <a:schemeClr val="dk1"/>
                </a:solidFill>
              </a:rPr>
              <a:t>They aim to improve the quality, efficiency, and accessibility of admission processes, ultimately elevating the prospective student's experience.</a:t>
            </a:r>
            <a:endParaRPr sz="2400">
              <a:solidFill>
                <a:schemeClr val="dk1"/>
              </a:solidFill>
            </a:endParaRPr>
          </a:p>
        </p:txBody>
      </p:sp>
      <p:pic>
        <p:nvPicPr>
          <p:cNvPr id="309" name="Google Shape;309;p34"/>
          <p:cNvPicPr preferRelativeResize="0"/>
          <p:nvPr/>
        </p:nvPicPr>
        <p:blipFill rotWithShape="1">
          <a:blip r:embed="rId3">
            <a:alphaModFix/>
          </a:blip>
          <a:srcRect l="18371" r="14433"/>
          <a:stretch/>
        </p:blipFill>
        <p:spPr>
          <a:xfrm>
            <a:off x="7832500" y="1776799"/>
            <a:ext cx="3648801" cy="3620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5"/>
          <p:cNvSpPr txBox="1">
            <a:spLocks noGrp="1"/>
          </p:cNvSpPr>
          <p:nvPr>
            <p:ph type="title" idx="4294967295"/>
          </p:nvPr>
        </p:nvSpPr>
        <p:spPr>
          <a:xfrm>
            <a:off x="563880" y="642889"/>
            <a:ext cx="10058400" cy="788400"/>
          </a:xfrm>
          <a:prstGeom prst="rect">
            <a:avLst/>
          </a:prstGeom>
          <a:noFill/>
          <a:ln>
            <a:noFill/>
          </a:ln>
        </p:spPr>
        <p:txBody>
          <a:bodyPr spcFirstLastPara="1" wrap="square" lIns="121900" tIns="121900" rIns="121900" bIns="121900" anchor="t" anchorCtr="0">
            <a:noAutofit/>
          </a:bodyPr>
          <a:lstStyle/>
          <a:p>
            <a:pPr marL="0" lvl="0" indent="0" algn="l" rtl="0">
              <a:lnSpc>
                <a:spcPct val="85000"/>
              </a:lnSpc>
              <a:spcBef>
                <a:spcPts val="0"/>
              </a:spcBef>
              <a:spcAft>
                <a:spcPts val="0"/>
              </a:spcAft>
              <a:buClr>
                <a:schemeClr val="dk1"/>
              </a:buClr>
              <a:buSzPts val="4000"/>
              <a:buFont typeface="Calibri"/>
              <a:buNone/>
            </a:pPr>
            <a:r>
              <a:rPr lang="en-US" sz="4000" b="1">
                <a:solidFill>
                  <a:schemeClr val="dk1"/>
                </a:solidFill>
              </a:rPr>
              <a:t>Dataset Used</a:t>
            </a:r>
            <a:endParaRPr sz="4000" b="1">
              <a:solidFill>
                <a:schemeClr val="dk1"/>
              </a:solidFill>
            </a:endParaRPr>
          </a:p>
        </p:txBody>
      </p:sp>
      <p:graphicFrame>
        <p:nvGraphicFramePr>
          <p:cNvPr id="315" name="Google Shape;315;p35"/>
          <p:cNvGraphicFramePr/>
          <p:nvPr/>
        </p:nvGraphicFramePr>
        <p:xfrm>
          <a:off x="372800" y="2484211"/>
          <a:ext cx="11248200" cy="3718400"/>
        </p:xfrm>
        <a:graphic>
          <a:graphicData uri="http://schemas.openxmlformats.org/drawingml/2006/table">
            <a:tbl>
              <a:tblPr>
                <a:noFill/>
                <a:tableStyleId>{BDE08A46-6258-4EC1-9A39-1AE3F2D8B400}</a:tableStyleId>
              </a:tblPr>
              <a:tblGrid>
                <a:gridCol w="1730600">
                  <a:extLst>
                    <a:ext uri="{9D8B030D-6E8A-4147-A177-3AD203B41FA5}">
                      <a16:colId xmlns:a16="http://schemas.microsoft.com/office/drawing/2014/main" val="20000"/>
                    </a:ext>
                  </a:extLst>
                </a:gridCol>
                <a:gridCol w="3282975">
                  <a:extLst>
                    <a:ext uri="{9D8B030D-6E8A-4147-A177-3AD203B41FA5}">
                      <a16:colId xmlns:a16="http://schemas.microsoft.com/office/drawing/2014/main" val="20001"/>
                    </a:ext>
                  </a:extLst>
                </a:gridCol>
                <a:gridCol w="1961625">
                  <a:extLst>
                    <a:ext uri="{9D8B030D-6E8A-4147-A177-3AD203B41FA5}">
                      <a16:colId xmlns:a16="http://schemas.microsoft.com/office/drawing/2014/main" val="20002"/>
                    </a:ext>
                  </a:extLst>
                </a:gridCol>
                <a:gridCol w="2057900">
                  <a:extLst>
                    <a:ext uri="{9D8B030D-6E8A-4147-A177-3AD203B41FA5}">
                      <a16:colId xmlns:a16="http://schemas.microsoft.com/office/drawing/2014/main" val="20003"/>
                    </a:ext>
                  </a:extLst>
                </a:gridCol>
                <a:gridCol w="2215100">
                  <a:extLst>
                    <a:ext uri="{9D8B030D-6E8A-4147-A177-3AD203B41FA5}">
                      <a16:colId xmlns:a16="http://schemas.microsoft.com/office/drawing/2014/main" val="20004"/>
                    </a:ext>
                  </a:extLst>
                </a:gridCol>
              </a:tblGrid>
              <a:tr h="467325">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DATASET</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2"/>
                    </a:solidFill>
                  </a:tcPr>
                </a:tc>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CONTENT TYPE</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2"/>
                    </a:solidFill>
                  </a:tcPr>
                </a:tc>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PHRASES </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TOKENS</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SOURCES</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914350">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OpenSubtitles</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Movie subtitles. Entire </a:t>
                      </a:r>
                      <a:endParaRPr sz="1500">
                        <a:solidFill>
                          <a:schemeClr val="dk1"/>
                        </a:solidFill>
                        <a:latin typeface="Montserrat"/>
                        <a:ea typeface="Montserrat"/>
                        <a:cs typeface="Montserrat"/>
                        <a:sym typeface="Montserrat"/>
                      </a:endParaRPr>
                    </a:p>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database of the </a:t>
                      </a:r>
                      <a:endParaRPr sz="1500">
                        <a:solidFill>
                          <a:schemeClr val="dk1"/>
                        </a:solidFill>
                        <a:latin typeface="Montserrat"/>
                        <a:ea typeface="Montserrat"/>
                        <a:cs typeface="Montserrat"/>
                        <a:sym typeface="Montserrat"/>
                      </a:endParaRPr>
                    </a:p>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OpenSubtitles.org repository</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441.5 M (2018 </a:t>
                      </a:r>
                      <a:endParaRPr sz="1500">
                        <a:solidFill>
                          <a:schemeClr val="dk1"/>
                        </a:solidFill>
                        <a:latin typeface="Montserrat"/>
                        <a:ea typeface="Montserrat"/>
                        <a:cs typeface="Montserrat"/>
                        <a:sym typeface="Montserrat"/>
                      </a:endParaRPr>
                    </a:p>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release)</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3.2 G (2018</a:t>
                      </a:r>
                      <a:endParaRPr sz="1500">
                        <a:solidFill>
                          <a:schemeClr val="dk1"/>
                        </a:solidFill>
                        <a:latin typeface="Montserrat"/>
                        <a:ea typeface="Montserrat"/>
                        <a:cs typeface="Montserrat"/>
                        <a:sym typeface="Montserrat"/>
                      </a:endParaRPr>
                    </a:p>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release) </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(Lison &amp; </a:t>
                      </a:r>
                      <a:endParaRPr sz="1500">
                        <a:solidFill>
                          <a:schemeClr val="dk1"/>
                        </a:solidFill>
                        <a:latin typeface="Montserrat"/>
                        <a:ea typeface="Montserrat"/>
                        <a:cs typeface="Montserrat"/>
                        <a:sym typeface="Montserrat"/>
                      </a:endParaRPr>
                    </a:p>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Tiedemann, 2016)</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14350">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Cornell</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Raw movie scripts. Fictional </a:t>
                      </a:r>
                      <a:endParaRPr sz="1500">
                        <a:solidFill>
                          <a:schemeClr val="dk1"/>
                        </a:solidFill>
                        <a:latin typeface="Montserrat"/>
                        <a:ea typeface="Montserrat"/>
                        <a:cs typeface="Montserrat"/>
                        <a:sym typeface="Montserrat"/>
                      </a:endParaRPr>
                    </a:p>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conversations extracted from </a:t>
                      </a:r>
                      <a:endParaRPr sz="1500">
                        <a:solidFill>
                          <a:schemeClr val="dk1"/>
                        </a:solidFill>
                        <a:latin typeface="Montserrat"/>
                        <a:ea typeface="Montserrat"/>
                        <a:cs typeface="Montserrat"/>
                        <a:sym typeface="Montserrat"/>
                      </a:endParaRPr>
                    </a:p>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raw movie scripts </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304,713 </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48,177 </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(Danescu- Niculescu-Mizil &amp; </a:t>
                      </a:r>
                      <a:endParaRPr sz="1500">
                        <a:solidFill>
                          <a:schemeClr val="dk1"/>
                        </a:solidFill>
                        <a:latin typeface="Montserrat"/>
                        <a:ea typeface="Montserrat"/>
                        <a:cs typeface="Montserrat"/>
                        <a:sym typeface="Montserrat"/>
                      </a:endParaRPr>
                    </a:p>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Lee, 2011)</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361400">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DailyDialog </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Dialogues for English learners. </a:t>
                      </a:r>
                      <a:endParaRPr sz="1500">
                        <a:solidFill>
                          <a:schemeClr val="dk1"/>
                        </a:solidFill>
                        <a:latin typeface="Montserrat"/>
                        <a:ea typeface="Montserrat"/>
                        <a:cs typeface="Montserrat"/>
                        <a:sym typeface="Montserrat"/>
                      </a:endParaRPr>
                    </a:p>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Raw data crawled from various </a:t>
                      </a:r>
                      <a:endParaRPr sz="1500">
                        <a:solidFill>
                          <a:schemeClr val="dk1"/>
                        </a:solidFill>
                        <a:latin typeface="Montserrat"/>
                        <a:ea typeface="Montserrat"/>
                        <a:cs typeface="Montserrat"/>
                        <a:sym typeface="Montserrat"/>
                      </a:endParaRPr>
                    </a:p>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websites that provide content </a:t>
                      </a:r>
                      <a:endParaRPr sz="1500">
                        <a:solidFill>
                          <a:schemeClr val="dk1"/>
                        </a:solidFill>
                        <a:latin typeface="Montserrat"/>
                        <a:ea typeface="Montserrat"/>
                        <a:cs typeface="Montserrat"/>
                        <a:sym typeface="Montserrat"/>
                      </a:endParaRPr>
                    </a:p>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for English learners </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103,632 </a:t>
                      </a:r>
                      <a:endParaRPr sz="1500">
                        <a:solidFill>
                          <a:schemeClr val="dk1"/>
                        </a:solidFill>
                        <a:latin typeface="Montserrat"/>
                        <a:ea typeface="Montserrat"/>
                        <a:cs typeface="Montserrat"/>
                        <a:sym typeface="Montserrat"/>
                      </a:endParaRPr>
                    </a:p>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(13,118 </a:t>
                      </a:r>
                      <a:endParaRPr sz="1500">
                        <a:solidFill>
                          <a:schemeClr val="dk1"/>
                        </a:solidFill>
                        <a:latin typeface="Montserrat"/>
                        <a:ea typeface="Montserrat"/>
                        <a:cs typeface="Montserrat"/>
                        <a:sym typeface="Montserrat"/>
                      </a:endParaRPr>
                    </a:p>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dialogues with </a:t>
                      </a:r>
                      <a:endParaRPr sz="1500">
                        <a:solidFill>
                          <a:schemeClr val="dk1"/>
                        </a:solidFill>
                        <a:latin typeface="Montserrat"/>
                        <a:ea typeface="Montserrat"/>
                        <a:cs typeface="Montserrat"/>
                        <a:sym typeface="Montserrat"/>
                      </a:endParaRPr>
                    </a:p>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7.9 turns each </a:t>
                      </a:r>
                      <a:endParaRPr sz="1500">
                        <a:solidFill>
                          <a:schemeClr val="dk1"/>
                        </a:solidFill>
                        <a:latin typeface="Montserrat"/>
                        <a:ea typeface="Montserrat"/>
                        <a:cs typeface="Montserrat"/>
                        <a:sym typeface="Montserrat"/>
                      </a:endParaRPr>
                    </a:p>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on average) </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17,812 </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(Li et al., 2017) </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16" name="Google Shape;316;p35"/>
          <p:cNvSpPr txBox="1"/>
          <p:nvPr/>
        </p:nvSpPr>
        <p:spPr>
          <a:xfrm>
            <a:off x="500784" y="1517245"/>
            <a:ext cx="11248200" cy="6807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Montserrat"/>
                <a:ea typeface="Montserrat"/>
                <a:cs typeface="Montserrat"/>
                <a:sym typeface="Montserrat"/>
              </a:rPr>
              <a:t>This session summarizes the datasets that appears to be most frequently used to train deep learning chatbot models.</a:t>
            </a:r>
            <a:endParaRPr sz="180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18"/>
          <p:cNvPicPr preferRelativeResize="0"/>
          <p:nvPr/>
        </p:nvPicPr>
        <p:blipFill rotWithShape="1">
          <a:blip r:embed="rId3">
            <a:alphaModFix/>
          </a:blip>
          <a:srcRect l="23431" r="24242"/>
          <a:stretch/>
        </p:blipFill>
        <p:spPr>
          <a:xfrm>
            <a:off x="7496375" y="2136475"/>
            <a:ext cx="2467525" cy="2585050"/>
          </a:xfrm>
          <a:prstGeom prst="rect">
            <a:avLst/>
          </a:prstGeom>
          <a:noFill/>
          <a:ln>
            <a:noFill/>
          </a:ln>
        </p:spPr>
      </p:pic>
      <p:pic>
        <p:nvPicPr>
          <p:cNvPr id="140" name="Google Shape;140;p18"/>
          <p:cNvPicPr preferRelativeResize="0"/>
          <p:nvPr/>
        </p:nvPicPr>
        <p:blipFill>
          <a:blip r:embed="rId4">
            <a:alphaModFix/>
          </a:blip>
          <a:stretch>
            <a:fillRect/>
          </a:stretch>
        </p:blipFill>
        <p:spPr>
          <a:xfrm>
            <a:off x="9752150" y="2214775"/>
            <a:ext cx="1223276" cy="866200"/>
          </a:xfrm>
          <a:prstGeom prst="rect">
            <a:avLst/>
          </a:prstGeom>
          <a:noFill/>
          <a:ln>
            <a:noFill/>
          </a:ln>
        </p:spPr>
      </p:pic>
      <p:sp>
        <p:nvSpPr>
          <p:cNvPr id="141" name="Google Shape;141;p18"/>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t>Outline</a:t>
            </a:r>
            <a:endParaRPr b="1"/>
          </a:p>
        </p:txBody>
      </p:sp>
      <p:sp>
        <p:nvSpPr>
          <p:cNvPr id="142" name="Google Shape;142;p18"/>
          <p:cNvSpPr txBox="1">
            <a:spLocks noGrp="1"/>
          </p:cNvSpPr>
          <p:nvPr>
            <p:ph type="body" idx="1"/>
          </p:nvPr>
        </p:nvSpPr>
        <p:spPr>
          <a:xfrm>
            <a:off x="1097280" y="1845734"/>
            <a:ext cx="10058400" cy="4023300"/>
          </a:xfrm>
          <a:prstGeom prst="rect">
            <a:avLst/>
          </a:prstGeom>
        </p:spPr>
        <p:txBody>
          <a:bodyPr spcFirstLastPara="1" wrap="square" lIns="0" tIns="45700" rIns="0" bIns="45700" anchor="t" anchorCtr="0">
            <a:normAutofit lnSpcReduction="10000"/>
          </a:bodyPr>
          <a:lstStyle/>
          <a:p>
            <a:pPr marL="457200" lvl="0" indent="-381000" algn="l" rtl="0">
              <a:spcBef>
                <a:spcPts val="1200"/>
              </a:spcBef>
              <a:spcAft>
                <a:spcPts val="0"/>
              </a:spcAft>
              <a:buSzPts val="2400"/>
              <a:buChar char="●"/>
            </a:pPr>
            <a:r>
              <a:rPr lang="en-US" sz="2600"/>
              <a:t>Introduction</a:t>
            </a:r>
            <a:endParaRPr sz="2600"/>
          </a:p>
          <a:p>
            <a:pPr marL="457200" lvl="0" indent="-381000" algn="l" rtl="0">
              <a:spcBef>
                <a:spcPts val="1000"/>
              </a:spcBef>
              <a:spcAft>
                <a:spcPts val="0"/>
              </a:spcAft>
              <a:buSzPts val="2400"/>
              <a:buChar char="●"/>
            </a:pPr>
            <a:r>
              <a:rPr lang="en-US" sz="2600"/>
              <a:t>Problem</a:t>
            </a:r>
            <a:endParaRPr sz="2600"/>
          </a:p>
          <a:p>
            <a:pPr marL="457200" lvl="0" indent="-381000" algn="l" rtl="0">
              <a:spcBef>
                <a:spcPts val="1000"/>
              </a:spcBef>
              <a:spcAft>
                <a:spcPts val="0"/>
              </a:spcAft>
              <a:buSzPts val="2400"/>
              <a:buChar char="●"/>
            </a:pPr>
            <a:r>
              <a:rPr lang="en-US" sz="2600"/>
              <a:t>Aims and Objective</a:t>
            </a:r>
            <a:endParaRPr sz="2600"/>
          </a:p>
          <a:p>
            <a:pPr marL="457200" lvl="0" indent="-381000" algn="l" rtl="0">
              <a:spcBef>
                <a:spcPts val="1000"/>
              </a:spcBef>
              <a:spcAft>
                <a:spcPts val="0"/>
              </a:spcAft>
              <a:buSzPts val="2400"/>
              <a:buChar char="●"/>
            </a:pPr>
            <a:r>
              <a:rPr lang="en-US" sz="2600"/>
              <a:t>Background</a:t>
            </a:r>
            <a:endParaRPr sz="2600"/>
          </a:p>
          <a:p>
            <a:pPr marL="457200" lvl="0" indent="-381000" algn="l" rtl="0">
              <a:spcBef>
                <a:spcPts val="1000"/>
              </a:spcBef>
              <a:spcAft>
                <a:spcPts val="0"/>
              </a:spcAft>
              <a:buSzPts val="2400"/>
              <a:buChar char="●"/>
            </a:pPr>
            <a:r>
              <a:rPr lang="en-US" sz="2600"/>
              <a:t>Related Works</a:t>
            </a:r>
            <a:endParaRPr sz="2600"/>
          </a:p>
          <a:p>
            <a:pPr marL="457200" lvl="0" indent="-381000" algn="l" rtl="0">
              <a:spcBef>
                <a:spcPts val="1000"/>
              </a:spcBef>
              <a:spcAft>
                <a:spcPts val="0"/>
              </a:spcAft>
              <a:buSzPts val="2400"/>
              <a:buChar char="●"/>
            </a:pPr>
            <a:r>
              <a:rPr lang="en-US" sz="2600"/>
              <a:t>Methodology Design</a:t>
            </a:r>
            <a:endParaRPr sz="2600"/>
          </a:p>
          <a:p>
            <a:pPr marL="457200" lvl="0" indent="-381000" algn="l" rtl="0">
              <a:spcBef>
                <a:spcPts val="1000"/>
              </a:spcBef>
              <a:spcAft>
                <a:spcPts val="0"/>
              </a:spcAft>
              <a:buSzPts val="2400"/>
              <a:buChar char="●"/>
            </a:pPr>
            <a:r>
              <a:rPr lang="en-US" sz="2600"/>
              <a:t>Chatbot Design and Development</a:t>
            </a:r>
            <a:endParaRPr sz="2600"/>
          </a:p>
          <a:p>
            <a:pPr marL="457200" lvl="0" indent="-381000" algn="l" rtl="0">
              <a:spcBef>
                <a:spcPts val="1200"/>
              </a:spcBef>
              <a:spcAft>
                <a:spcPts val="1000"/>
              </a:spcAft>
              <a:buSzPts val="2400"/>
              <a:buChar char="●"/>
            </a:pPr>
            <a:r>
              <a:rPr lang="en-US" sz="2600"/>
              <a:t>Limitations and Future Improvement</a:t>
            </a:r>
            <a:endParaRPr sz="2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6"/>
          <p:cNvSpPr txBox="1">
            <a:spLocks noGrp="1"/>
          </p:cNvSpPr>
          <p:nvPr>
            <p:ph type="title"/>
          </p:nvPr>
        </p:nvSpPr>
        <p:spPr>
          <a:xfrm>
            <a:off x="1097280" y="286603"/>
            <a:ext cx="10058400" cy="911897"/>
          </a:xfrm>
          <a:prstGeom prst="rect">
            <a:avLst/>
          </a:prstGeom>
          <a:noFill/>
          <a:ln>
            <a:noFill/>
          </a:ln>
        </p:spPr>
        <p:txBody>
          <a:bodyPr spcFirstLastPara="1" wrap="square" lIns="121900" tIns="121900" rIns="121900" bIns="121900" anchor="t" anchorCtr="0">
            <a:noAutofit/>
          </a:bodyPr>
          <a:lstStyle/>
          <a:p>
            <a:pPr marL="0" lvl="0" indent="0" algn="l" rtl="0">
              <a:lnSpc>
                <a:spcPct val="85000"/>
              </a:lnSpc>
              <a:spcBef>
                <a:spcPts val="0"/>
              </a:spcBef>
              <a:spcAft>
                <a:spcPts val="0"/>
              </a:spcAft>
              <a:buClr>
                <a:srgbClr val="3F3F3F"/>
              </a:buClr>
              <a:buSzPts val="4000"/>
              <a:buFont typeface="Calibri"/>
              <a:buNone/>
            </a:pPr>
            <a:r>
              <a:rPr lang="en-US" sz="4000" b="1"/>
              <a:t>Related Works</a:t>
            </a:r>
            <a:endParaRPr sz="4000" b="1"/>
          </a:p>
        </p:txBody>
      </p:sp>
      <p:graphicFrame>
        <p:nvGraphicFramePr>
          <p:cNvPr id="322" name="Google Shape;322;p36"/>
          <p:cNvGraphicFramePr/>
          <p:nvPr/>
        </p:nvGraphicFramePr>
        <p:xfrm>
          <a:off x="824767" y="1270500"/>
          <a:ext cx="10206700" cy="4089275"/>
        </p:xfrm>
        <a:graphic>
          <a:graphicData uri="http://schemas.openxmlformats.org/drawingml/2006/table">
            <a:tbl>
              <a:tblPr>
                <a:noFill/>
                <a:tableStyleId>{BDE08A46-6258-4EC1-9A39-1AE3F2D8B400}</a:tableStyleId>
              </a:tblPr>
              <a:tblGrid>
                <a:gridCol w="1726425">
                  <a:extLst>
                    <a:ext uri="{9D8B030D-6E8A-4147-A177-3AD203B41FA5}">
                      <a16:colId xmlns:a16="http://schemas.microsoft.com/office/drawing/2014/main" val="20000"/>
                    </a:ext>
                  </a:extLst>
                </a:gridCol>
                <a:gridCol w="1726425">
                  <a:extLst>
                    <a:ext uri="{9D8B030D-6E8A-4147-A177-3AD203B41FA5}">
                      <a16:colId xmlns:a16="http://schemas.microsoft.com/office/drawing/2014/main" val="20001"/>
                    </a:ext>
                  </a:extLst>
                </a:gridCol>
                <a:gridCol w="3179275">
                  <a:extLst>
                    <a:ext uri="{9D8B030D-6E8A-4147-A177-3AD203B41FA5}">
                      <a16:colId xmlns:a16="http://schemas.microsoft.com/office/drawing/2014/main" val="20002"/>
                    </a:ext>
                  </a:extLst>
                </a:gridCol>
                <a:gridCol w="3574575">
                  <a:extLst>
                    <a:ext uri="{9D8B030D-6E8A-4147-A177-3AD203B41FA5}">
                      <a16:colId xmlns:a16="http://schemas.microsoft.com/office/drawing/2014/main" val="20003"/>
                    </a:ext>
                  </a:extLst>
                </a:gridCol>
              </a:tblGrid>
              <a:tr h="467325">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AUTHOR</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2"/>
                    </a:solidFill>
                  </a:tcPr>
                </a:tc>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TITLE</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2"/>
                    </a:solidFill>
                  </a:tcPr>
                </a:tc>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CONTRIBUTIONS</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DRAWBACK</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031950">
                <a:tc>
                  <a:txBody>
                    <a:bodyPr/>
                    <a:lstStyle/>
                    <a:p>
                      <a:pPr marL="0" lvl="0" indent="0" algn="l" rtl="0">
                        <a:spcBef>
                          <a:spcPts val="0"/>
                        </a:spcBef>
                        <a:spcAft>
                          <a:spcPts val="0"/>
                        </a:spcAft>
                        <a:buClr>
                          <a:schemeClr val="dk1"/>
                        </a:buClr>
                        <a:buFont typeface="Arial"/>
                        <a:buNone/>
                      </a:pPr>
                      <a:r>
                        <a:rPr lang="en-US" sz="1600">
                          <a:solidFill>
                            <a:schemeClr val="dk1"/>
                          </a:solidFill>
                          <a:latin typeface="Montserrat"/>
                          <a:ea typeface="Montserrat"/>
                          <a:cs typeface="Montserrat"/>
                          <a:sym typeface="Montserrat"/>
                        </a:rPr>
                        <a:t>Smith, J.</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600">
                          <a:solidFill>
                            <a:schemeClr val="dk1"/>
                          </a:solidFill>
                          <a:latin typeface="Montserrat"/>
                          <a:ea typeface="Montserrat"/>
                          <a:cs typeface="Montserrat"/>
                          <a:sym typeface="Montserrat"/>
                        </a:rPr>
                        <a:t>Enhancing University Admissions with AI Chat-bots.</a:t>
                      </a:r>
                      <a:r>
                        <a:rPr lang="en-US" sz="1500">
                          <a:solidFill>
                            <a:schemeClr val="dk1"/>
                          </a:solidFill>
                          <a:latin typeface="Montserrat"/>
                          <a:ea typeface="Montserrat"/>
                          <a:cs typeface="Montserrat"/>
                          <a:sym typeface="Montserrat"/>
                        </a:rPr>
                        <a:t> </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US" sz="1600">
                          <a:solidFill>
                            <a:schemeClr val="dk1"/>
                          </a:solidFill>
                          <a:latin typeface="Montserrat"/>
                          <a:ea typeface="Montserrat"/>
                          <a:cs typeface="Montserrat"/>
                          <a:sym typeface="Montserrat"/>
                        </a:rPr>
                        <a:t>Smith’s research demonstrates how chatbots can significantly reduce admission processing times.</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US" sz="1600">
                          <a:solidFill>
                            <a:schemeClr val="dk1"/>
                          </a:solidFill>
                          <a:latin typeface="Montserrat"/>
                          <a:ea typeface="Montserrat"/>
                          <a:cs typeface="Montserrat"/>
                          <a:sym typeface="Montserrat"/>
                        </a:rPr>
                        <a:t>Smith’s study lacks in-depth analysis of potential privacy concerns associated with chat-bot interactions</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584925">
                <a:tc>
                  <a:txBody>
                    <a:bodyPr/>
                    <a:lstStyle/>
                    <a:p>
                      <a:pPr marL="0" lvl="0" indent="0" algn="l" rtl="0">
                        <a:spcBef>
                          <a:spcPts val="0"/>
                        </a:spcBef>
                        <a:spcAft>
                          <a:spcPts val="0"/>
                        </a:spcAft>
                        <a:buClr>
                          <a:schemeClr val="dk1"/>
                        </a:buClr>
                        <a:buFont typeface="Arial"/>
                        <a:buNone/>
                      </a:pPr>
                      <a:r>
                        <a:rPr lang="en-US" sz="1600">
                          <a:solidFill>
                            <a:schemeClr val="dk1"/>
                          </a:solidFill>
                          <a:latin typeface="Montserrat"/>
                          <a:ea typeface="Montserrat"/>
                          <a:cs typeface="Montserrat"/>
                          <a:sym typeface="Montserrat"/>
                        </a:rPr>
                        <a:t>Patel (2023)</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US" sz="1600">
                          <a:solidFill>
                            <a:schemeClr val="dk1"/>
                          </a:solidFill>
                          <a:latin typeface="Montserrat"/>
                          <a:ea typeface="Montserrat"/>
                          <a:cs typeface="Montserrat"/>
                          <a:sym typeface="Montserrat"/>
                        </a:rPr>
                        <a:t>Chat-bot Assistance for Prospective Students: A Case Study.</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600">
                          <a:solidFill>
                            <a:schemeClr val="dk1"/>
                          </a:solidFill>
                          <a:latin typeface="Montserrat"/>
                          <a:ea typeface="Montserrat"/>
                          <a:cs typeface="Montserrat"/>
                          <a:sym typeface="Montserrat"/>
                        </a:rPr>
                        <a:t>Patel’s case study reveals the positive impact of chat-bots on prospective student inquiries and engagement</a:t>
                      </a:r>
                      <a:r>
                        <a:rPr lang="en-US" sz="1500">
                          <a:solidFill>
                            <a:schemeClr val="dk1"/>
                          </a:solidFill>
                          <a:latin typeface="Montserrat"/>
                          <a:ea typeface="Montserrat"/>
                          <a:cs typeface="Montserrat"/>
                          <a:sym typeface="Montserrat"/>
                        </a:rPr>
                        <a:t> </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600">
                          <a:solidFill>
                            <a:schemeClr val="dk1"/>
                          </a:solidFill>
                          <a:latin typeface="Montserrat"/>
                          <a:ea typeface="Montserrat"/>
                          <a:cs typeface="Montserrat"/>
                          <a:sym typeface="Montserrat"/>
                        </a:rPr>
                        <a:t>Patel’s case study has a limited scope and may not be generalizable to all university settings.</a:t>
                      </a:r>
                      <a:r>
                        <a:rPr lang="en-US" sz="1500">
                          <a:solidFill>
                            <a:schemeClr val="dk1"/>
                          </a:solidFill>
                          <a:latin typeface="Montserrat"/>
                          <a:ea typeface="Montserrat"/>
                          <a:cs typeface="Montserrat"/>
                          <a:sym typeface="Montserrat"/>
                        </a:rPr>
                        <a:t> </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7"/>
          <p:cNvSpPr txBox="1">
            <a:spLocks noGrp="1"/>
          </p:cNvSpPr>
          <p:nvPr>
            <p:ph type="title"/>
          </p:nvPr>
        </p:nvSpPr>
        <p:spPr>
          <a:xfrm>
            <a:off x="1097280" y="286603"/>
            <a:ext cx="10058400" cy="912000"/>
          </a:xfrm>
          <a:prstGeom prst="rect">
            <a:avLst/>
          </a:prstGeom>
          <a:noFill/>
          <a:ln>
            <a:noFill/>
          </a:ln>
        </p:spPr>
        <p:txBody>
          <a:bodyPr spcFirstLastPara="1" wrap="square" lIns="121900" tIns="121900" rIns="121900" bIns="121900" anchor="t" anchorCtr="0">
            <a:noAutofit/>
          </a:bodyPr>
          <a:lstStyle/>
          <a:p>
            <a:pPr marL="0" lvl="0" indent="0" algn="l" rtl="0">
              <a:lnSpc>
                <a:spcPct val="85000"/>
              </a:lnSpc>
              <a:spcBef>
                <a:spcPts val="0"/>
              </a:spcBef>
              <a:spcAft>
                <a:spcPts val="0"/>
              </a:spcAft>
              <a:buClr>
                <a:srgbClr val="3F3F3F"/>
              </a:buClr>
              <a:buSzPts val="4000"/>
              <a:buFont typeface="Calibri"/>
              <a:buNone/>
            </a:pPr>
            <a:r>
              <a:rPr lang="en-US" sz="4000" b="1"/>
              <a:t>Related Works Cont’d</a:t>
            </a:r>
            <a:endParaRPr sz="4000" b="1"/>
          </a:p>
        </p:txBody>
      </p:sp>
      <p:graphicFrame>
        <p:nvGraphicFramePr>
          <p:cNvPr id="328" name="Google Shape;328;p37"/>
          <p:cNvGraphicFramePr/>
          <p:nvPr/>
        </p:nvGraphicFramePr>
        <p:xfrm>
          <a:off x="824767" y="1270500"/>
          <a:ext cx="10206700" cy="4089275"/>
        </p:xfrm>
        <a:graphic>
          <a:graphicData uri="http://schemas.openxmlformats.org/drawingml/2006/table">
            <a:tbl>
              <a:tblPr>
                <a:noFill/>
                <a:tableStyleId>{BDE08A46-6258-4EC1-9A39-1AE3F2D8B400}</a:tableStyleId>
              </a:tblPr>
              <a:tblGrid>
                <a:gridCol w="1726425">
                  <a:extLst>
                    <a:ext uri="{9D8B030D-6E8A-4147-A177-3AD203B41FA5}">
                      <a16:colId xmlns:a16="http://schemas.microsoft.com/office/drawing/2014/main" val="20000"/>
                    </a:ext>
                  </a:extLst>
                </a:gridCol>
                <a:gridCol w="1726425">
                  <a:extLst>
                    <a:ext uri="{9D8B030D-6E8A-4147-A177-3AD203B41FA5}">
                      <a16:colId xmlns:a16="http://schemas.microsoft.com/office/drawing/2014/main" val="20001"/>
                    </a:ext>
                  </a:extLst>
                </a:gridCol>
                <a:gridCol w="3179275">
                  <a:extLst>
                    <a:ext uri="{9D8B030D-6E8A-4147-A177-3AD203B41FA5}">
                      <a16:colId xmlns:a16="http://schemas.microsoft.com/office/drawing/2014/main" val="20002"/>
                    </a:ext>
                  </a:extLst>
                </a:gridCol>
                <a:gridCol w="3574575">
                  <a:extLst>
                    <a:ext uri="{9D8B030D-6E8A-4147-A177-3AD203B41FA5}">
                      <a16:colId xmlns:a16="http://schemas.microsoft.com/office/drawing/2014/main" val="20003"/>
                    </a:ext>
                  </a:extLst>
                </a:gridCol>
              </a:tblGrid>
              <a:tr h="467325">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AUTHOR</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2"/>
                    </a:solidFill>
                  </a:tcPr>
                </a:tc>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TITLE</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2"/>
                    </a:solidFill>
                  </a:tcPr>
                </a:tc>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CONTRIBUTIONS</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DRAWBACK</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031950">
                <a:tc>
                  <a:txBody>
                    <a:bodyPr/>
                    <a:lstStyle/>
                    <a:p>
                      <a:pPr marL="0" lvl="0" indent="0" algn="l" rtl="0">
                        <a:spcBef>
                          <a:spcPts val="0"/>
                        </a:spcBef>
                        <a:spcAft>
                          <a:spcPts val="0"/>
                        </a:spcAft>
                        <a:buClr>
                          <a:schemeClr val="dk1"/>
                        </a:buClr>
                        <a:buFont typeface="Arial"/>
                        <a:buNone/>
                      </a:pPr>
                      <a:r>
                        <a:rPr lang="en-US" sz="1600">
                          <a:solidFill>
                            <a:schemeClr val="dk1"/>
                          </a:solidFill>
                          <a:latin typeface="Montserrat"/>
                          <a:ea typeface="Montserrat"/>
                          <a:cs typeface="Montserrat"/>
                          <a:sym typeface="Montserrat"/>
                        </a:rPr>
                        <a:t>Johnson (2023)</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600">
                          <a:solidFill>
                            <a:schemeClr val="dk1"/>
                          </a:solidFill>
                          <a:latin typeface="Montserrat"/>
                          <a:ea typeface="Montserrat"/>
                          <a:cs typeface="Montserrat"/>
                          <a:sym typeface="Montserrat"/>
                        </a:rPr>
                        <a:t>Streamlining Admissions: The Role of Chatbots in Universities.</a:t>
                      </a:r>
                      <a:r>
                        <a:rPr lang="en-US" sz="1500">
                          <a:solidFill>
                            <a:schemeClr val="dk1"/>
                          </a:solidFill>
                          <a:latin typeface="Montserrat"/>
                          <a:ea typeface="Montserrat"/>
                          <a:cs typeface="Montserrat"/>
                          <a:sym typeface="Montserrat"/>
                        </a:rPr>
                        <a:t> </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US" sz="1600">
                          <a:solidFill>
                            <a:schemeClr val="dk1"/>
                          </a:solidFill>
                          <a:latin typeface="Montserrat"/>
                          <a:ea typeface="Montserrat"/>
                          <a:cs typeface="Montserrat"/>
                          <a:sym typeface="Montserrat"/>
                        </a:rPr>
                        <a:t>Johnson explores the cost effectiveness of implementing chat-bots in admissions units.</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US" sz="1600">
                          <a:solidFill>
                            <a:schemeClr val="dk1"/>
                          </a:solidFill>
                          <a:latin typeface="Montserrat"/>
                          <a:ea typeface="Montserrat"/>
                          <a:cs typeface="Montserrat"/>
                          <a:sym typeface="Montserrat"/>
                        </a:rPr>
                        <a:t>Johnson’s research does not address the challenges of integrating chat-bots with existing university systems.</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584925">
                <a:tc>
                  <a:txBody>
                    <a:bodyPr/>
                    <a:lstStyle/>
                    <a:p>
                      <a:pPr marL="0" lvl="0" indent="0" algn="l" rtl="0">
                        <a:spcBef>
                          <a:spcPts val="0"/>
                        </a:spcBef>
                        <a:spcAft>
                          <a:spcPts val="0"/>
                        </a:spcAft>
                        <a:buClr>
                          <a:schemeClr val="dk1"/>
                        </a:buClr>
                        <a:buFont typeface="Arial"/>
                        <a:buNone/>
                      </a:pPr>
                      <a:r>
                        <a:rPr lang="en-US" sz="1600">
                          <a:solidFill>
                            <a:schemeClr val="dk1"/>
                          </a:solidFill>
                          <a:latin typeface="Montserrat"/>
                          <a:ea typeface="Montserrat"/>
                          <a:cs typeface="Montserrat"/>
                          <a:sym typeface="Montserrat"/>
                        </a:rPr>
                        <a:t>Kim (2021)</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US" sz="1600">
                          <a:solidFill>
                            <a:schemeClr val="dk1"/>
                          </a:solidFill>
                          <a:latin typeface="Montserrat"/>
                          <a:ea typeface="Montserrat"/>
                          <a:cs typeface="Montserrat"/>
                          <a:sym typeface="Montserrat"/>
                        </a:rPr>
                        <a:t>Improving Student Experience through Chat-bot Solutions.</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600">
                          <a:solidFill>
                            <a:schemeClr val="dk1"/>
                          </a:solidFill>
                          <a:latin typeface="Montserrat"/>
                          <a:ea typeface="Montserrat"/>
                          <a:cs typeface="Montserrat"/>
                          <a:sym typeface="Montserrat"/>
                        </a:rPr>
                        <a:t>Kim focuses on the improved user experience and increased efficiency in handling student queries.</a:t>
                      </a:r>
                      <a:r>
                        <a:rPr lang="en-US" sz="1500">
                          <a:solidFill>
                            <a:schemeClr val="dk1"/>
                          </a:solidFill>
                          <a:latin typeface="Montserrat"/>
                          <a:ea typeface="Montserrat"/>
                          <a:cs typeface="Montserrat"/>
                          <a:sym typeface="Montserrat"/>
                        </a:rPr>
                        <a:t> </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Font typeface="Arial"/>
                        <a:buNone/>
                      </a:pPr>
                      <a:r>
                        <a:rPr lang="en-US" sz="1600">
                          <a:solidFill>
                            <a:schemeClr val="dk1"/>
                          </a:solidFill>
                          <a:latin typeface="Montserrat"/>
                          <a:ea typeface="Montserrat"/>
                          <a:cs typeface="Montserrat"/>
                          <a:sym typeface="Montserrat"/>
                        </a:rPr>
                        <a:t>Kim’s study does not provide a comprehensive analysis of the potential resistance or skepticism from students and staff towards chat-bot adoption</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8"/>
          <p:cNvSpPr txBox="1">
            <a:spLocks noGrp="1"/>
          </p:cNvSpPr>
          <p:nvPr>
            <p:ph type="title"/>
          </p:nvPr>
        </p:nvSpPr>
        <p:spPr>
          <a:xfrm>
            <a:off x="1097280" y="286603"/>
            <a:ext cx="10058400" cy="912000"/>
          </a:xfrm>
          <a:prstGeom prst="rect">
            <a:avLst/>
          </a:prstGeom>
          <a:noFill/>
          <a:ln>
            <a:noFill/>
          </a:ln>
        </p:spPr>
        <p:txBody>
          <a:bodyPr spcFirstLastPara="1" wrap="square" lIns="121900" tIns="121900" rIns="121900" bIns="121900" anchor="t" anchorCtr="0">
            <a:noAutofit/>
          </a:bodyPr>
          <a:lstStyle/>
          <a:p>
            <a:pPr marL="0" lvl="0" indent="0" algn="l" rtl="0">
              <a:lnSpc>
                <a:spcPct val="85000"/>
              </a:lnSpc>
              <a:spcBef>
                <a:spcPts val="0"/>
              </a:spcBef>
              <a:spcAft>
                <a:spcPts val="0"/>
              </a:spcAft>
              <a:buClr>
                <a:srgbClr val="3F3F3F"/>
              </a:buClr>
              <a:buSzPts val="4000"/>
              <a:buFont typeface="Calibri"/>
              <a:buNone/>
            </a:pPr>
            <a:r>
              <a:rPr lang="en-US" sz="4000" b="1"/>
              <a:t>Related Works Cont’d</a:t>
            </a:r>
            <a:endParaRPr sz="4000" b="1"/>
          </a:p>
        </p:txBody>
      </p:sp>
      <p:graphicFrame>
        <p:nvGraphicFramePr>
          <p:cNvPr id="334" name="Google Shape;334;p38"/>
          <p:cNvGraphicFramePr/>
          <p:nvPr/>
        </p:nvGraphicFramePr>
        <p:xfrm>
          <a:off x="824767" y="1270500"/>
          <a:ext cx="10206700" cy="4389000"/>
        </p:xfrm>
        <a:graphic>
          <a:graphicData uri="http://schemas.openxmlformats.org/drawingml/2006/table">
            <a:tbl>
              <a:tblPr>
                <a:noFill/>
                <a:tableStyleId>{BDE08A46-6258-4EC1-9A39-1AE3F2D8B400}</a:tableStyleId>
              </a:tblPr>
              <a:tblGrid>
                <a:gridCol w="1726425">
                  <a:extLst>
                    <a:ext uri="{9D8B030D-6E8A-4147-A177-3AD203B41FA5}">
                      <a16:colId xmlns:a16="http://schemas.microsoft.com/office/drawing/2014/main" val="20000"/>
                    </a:ext>
                  </a:extLst>
                </a:gridCol>
                <a:gridCol w="1726425">
                  <a:extLst>
                    <a:ext uri="{9D8B030D-6E8A-4147-A177-3AD203B41FA5}">
                      <a16:colId xmlns:a16="http://schemas.microsoft.com/office/drawing/2014/main" val="20001"/>
                    </a:ext>
                  </a:extLst>
                </a:gridCol>
                <a:gridCol w="3179275">
                  <a:extLst>
                    <a:ext uri="{9D8B030D-6E8A-4147-A177-3AD203B41FA5}">
                      <a16:colId xmlns:a16="http://schemas.microsoft.com/office/drawing/2014/main" val="20002"/>
                    </a:ext>
                  </a:extLst>
                </a:gridCol>
                <a:gridCol w="3574575">
                  <a:extLst>
                    <a:ext uri="{9D8B030D-6E8A-4147-A177-3AD203B41FA5}">
                      <a16:colId xmlns:a16="http://schemas.microsoft.com/office/drawing/2014/main" val="20003"/>
                    </a:ext>
                  </a:extLst>
                </a:gridCol>
              </a:tblGrid>
              <a:tr h="467325">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AUTHOR</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2"/>
                    </a:solidFill>
                  </a:tcPr>
                </a:tc>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TITLE</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2"/>
                    </a:solidFill>
                  </a:tcPr>
                </a:tc>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CONTRIBUTIONS</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DRAWBACK</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031950">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Jia (2003)</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The Study of the Application of a Keywords-based Chatbot System on the Teaching </a:t>
                      </a:r>
                      <a:endParaRPr sz="1500">
                        <a:solidFill>
                          <a:schemeClr val="dk1"/>
                        </a:solidFill>
                        <a:latin typeface="Montserrat"/>
                        <a:ea typeface="Montserrat"/>
                        <a:cs typeface="Montserrat"/>
                        <a:sym typeface="Montserrat"/>
                      </a:endParaRPr>
                    </a:p>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of Foreign Languages </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The intelligence of Chatbots for conversational computer and ability to process Natural Language Processing text and input to provide relevant output</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Potential for bias and discrimination in the chatbot's responses.</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584925">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Okuda &amp; Shoda (2018)</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AI-based Chatbot Service for Financial Industry </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Application of Chatbots in various fields, including education, e-commerce, healthcare, and entertainment, offering support and engagement for users. </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Potential limitations in natural language processing (NLP), which could hinder the chatbot's ability to accurately understand and respond to diverse user queries. </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graphicFrame>
        <p:nvGraphicFramePr>
          <p:cNvPr id="339" name="Google Shape;339;p39"/>
          <p:cNvGraphicFramePr/>
          <p:nvPr/>
        </p:nvGraphicFramePr>
        <p:xfrm>
          <a:off x="824767" y="1270500"/>
          <a:ext cx="10206700" cy="4389000"/>
        </p:xfrm>
        <a:graphic>
          <a:graphicData uri="http://schemas.openxmlformats.org/drawingml/2006/table">
            <a:tbl>
              <a:tblPr>
                <a:noFill/>
                <a:tableStyleId>{BDE08A46-6258-4EC1-9A39-1AE3F2D8B400}</a:tableStyleId>
              </a:tblPr>
              <a:tblGrid>
                <a:gridCol w="1956975">
                  <a:extLst>
                    <a:ext uri="{9D8B030D-6E8A-4147-A177-3AD203B41FA5}">
                      <a16:colId xmlns:a16="http://schemas.microsoft.com/office/drawing/2014/main" val="20000"/>
                    </a:ext>
                  </a:extLst>
                </a:gridCol>
                <a:gridCol w="1956975">
                  <a:extLst>
                    <a:ext uri="{9D8B030D-6E8A-4147-A177-3AD203B41FA5}">
                      <a16:colId xmlns:a16="http://schemas.microsoft.com/office/drawing/2014/main" val="20001"/>
                    </a:ext>
                  </a:extLst>
                </a:gridCol>
                <a:gridCol w="3603825">
                  <a:extLst>
                    <a:ext uri="{9D8B030D-6E8A-4147-A177-3AD203B41FA5}">
                      <a16:colId xmlns:a16="http://schemas.microsoft.com/office/drawing/2014/main" val="20002"/>
                    </a:ext>
                  </a:extLst>
                </a:gridCol>
                <a:gridCol w="2688925">
                  <a:extLst>
                    <a:ext uri="{9D8B030D-6E8A-4147-A177-3AD203B41FA5}">
                      <a16:colId xmlns:a16="http://schemas.microsoft.com/office/drawing/2014/main" val="20003"/>
                    </a:ext>
                  </a:extLst>
                </a:gridCol>
              </a:tblGrid>
              <a:tr h="467325">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AUTHOR</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2"/>
                    </a:solidFill>
                  </a:tcPr>
                </a:tc>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TITLE</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2"/>
                    </a:solidFill>
                  </a:tcPr>
                </a:tc>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CONTRIBUTIONS</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DRAWBACK</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808450">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Costa, P. (2018)</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Conversing with personal digital assistants: On gender and artificial intelligence</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Cost-effective and engagement comparison of Chatbots to the traditional Frequently Asked Questions (FAQ) pages. </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While chatbots can assist multiple users simultaneously, their ability to understand conversational context is not as refined as that of humans.</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031950">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Christensen, Johnsrud, Ruocco, &amp; Ramampiaro (2018)</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Context-Aware Sequence to Sequence Models for Conversational Systems</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Challenges in Chatbot areas such as contextual understanding, emotional cues, and gender biases despite advancements in AI and NLP in mimicking human conversation.</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It does not address issues related to emotional understanding, gender biases, and enhancing their capacity to provide more personalized responses to prospective students.</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40" name="Google Shape;340;p39"/>
          <p:cNvSpPr txBox="1">
            <a:spLocks noGrp="1"/>
          </p:cNvSpPr>
          <p:nvPr>
            <p:ph type="title" idx="4294967295"/>
          </p:nvPr>
        </p:nvSpPr>
        <p:spPr>
          <a:xfrm>
            <a:off x="1097280" y="286603"/>
            <a:ext cx="10058400" cy="912000"/>
          </a:xfrm>
          <a:prstGeom prst="rect">
            <a:avLst/>
          </a:prstGeom>
          <a:noFill/>
          <a:ln>
            <a:noFill/>
          </a:ln>
        </p:spPr>
        <p:txBody>
          <a:bodyPr spcFirstLastPara="1" wrap="square" lIns="121900" tIns="121900" rIns="121900" bIns="121900" anchor="t" anchorCtr="0">
            <a:noAutofit/>
          </a:bodyPr>
          <a:lstStyle/>
          <a:p>
            <a:pPr marL="0" lvl="0" indent="0" algn="l" rtl="0">
              <a:lnSpc>
                <a:spcPct val="85000"/>
              </a:lnSpc>
              <a:spcBef>
                <a:spcPts val="0"/>
              </a:spcBef>
              <a:spcAft>
                <a:spcPts val="0"/>
              </a:spcAft>
              <a:buClr>
                <a:srgbClr val="3F3F3F"/>
              </a:buClr>
              <a:buSzPts val="4000"/>
              <a:buFont typeface="Calibri"/>
              <a:buNone/>
            </a:pPr>
            <a:r>
              <a:rPr lang="en-US" sz="4000" b="1"/>
              <a:t>Related Works Cont’d</a:t>
            </a:r>
            <a:endParaRPr sz="4000"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graphicFrame>
        <p:nvGraphicFramePr>
          <p:cNvPr id="345" name="Google Shape;345;p40"/>
          <p:cNvGraphicFramePr/>
          <p:nvPr/>
        </p:nvGraphicFramePr>
        <p:xfrm>
          <a:off x="824767" y="1270500"/>
          <a:ext cx="10206700" cy="3174925"/>
        </p:xfrm>
        <a:graphic>
          <a:graphicData uri="http://schemas.openxmlformats.org/drawingml/2006/table">
            <a:tbl>
              <a:tblPr>
                <a:noFill/>
                <a:tableStyleId>{BDE08A46-6258-4EC1-9A39-1AE3F2D8B400}</a:tableStyleId>
              </a:tblPr>
              <a:tblGrid>
                <a:gridCol w="1726425">
                  <a:extLst>
                    <a:ext uri="{9D8B030D-6E8A-4147-A177-3AD203B41FA5}">
                      <a16:colId xmlns:a16="http://schemas.microsoft.com/office/drawing/2014/main" val="20000"/>
                    </a:ext>
                  </a:extLst>
                </a:gridCol>
                <a:gridCol w="2187500">
                  <a:extLst>
                    <a:ext uri="{9D8B030D-6E8A-4147-A177-3AD203B41FA5}">
                      <a16:colId xmlns:a16="http://schemas.microsoft.com/office/drawing/2014/main" val="20001"/>
                    </a:ext>
                  </a:extLst>
                </a:gridCol>
                <a:gridCol w="3643300">
                  <a:extLst>
                    <a:ext uri="{9D8B030D-6E8A-4147-A177-3AD203B41FA5}">
                      <a16:colId xmlns:a16="http://schemas.microsoft.com/office/drawing/2014/main" val="20002"/>
                    </a:ext>
                  </a:extLst>
                </a:gridCol>
                <a:gridCol w="2649475">
                  <a:extLst>
                    <a:ext uri="{9D8B030D-6E8A-4147-A177-3AD203B41FA5}">
                      <a16:colId xmlns:a16="http://schemas.microsoft.com/office/drawing/2014/main" val="20003"/>
                    </a:ext>
                  </a:extLst>
                </a:gridCol>
              </a:tblGrid>
              <a:tr h="467325">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AUTHOR</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2"/>
                    </a:solidFill>
                  </a:tcPr>
                </a:tc>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TITLE</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2"/>
                    </a:solidFill>
                  </a:tcPr>
                </a:tc>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CONTRIBUTIONS</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tc>
                  <a:txBody>
                    <a:bodyPr/>
                    <a:lstStyle/>
                    <a:p>
                      <a:pPr marL="0" marR="0" lvl="0" indent="0" algn="l" rtl="0">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DRAWBACK</a:t>
                      </a:r>
                      <a:endParaRPr sz="1500">
                        <a:solidFill>
                          <a:schemeClr val="lt1"/>
                        </a:solidFill>
                        <a:latin typeface="Montserrat ExtraBold"/>
                        <a:ea typeface="Montserrat ExtraBold"/>
                        <a:cs typeface="Montserrat ExtraBold"/>
                        <a:sym typeface="Montserrat ExtraBold"/>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702525">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Go &amp; Sundar (2019)</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Humanizing chatbots: The effects of visual, identity, and </a:t>
                      </a:r>
                      <a:endParaRPr sz="1500">
                        <a:solidFill>
                          <a:schemeClr val="dk1"/>
                        </a:solidFill>
                        <a:latin typeface="Montserrat"/>
                        <a:ea typeface="Montserrat"/>
                        <a:cs typeface="Montserrat"/>
                        <a:sym typeface="Montserrat"/>
                      </a:endParaRPr>
                    </a:p>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conversational cues on humanness perceptions</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Adaptability and maintainability of Chatbot alongside addressing contextual and emotional understanding and gender biases is essential for improving their performance and user experience.</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Chatbots often lack contextual and emotional understanding, which can lead to misinterpretations and negative user experiences.</a:t>
                      </a:r>
                      <a:endParaRPr sz="1500">
                        <a:solidFill>
                          <a:schemeClr val="dk1"/>
                        </a:solidFill>
                        <a:latin typeface="Montserrat"/>
                        <a:ea typeface="Montserrat"/>
                        <a:cs typeface="Montserrat"/>
                        <a:sym typeface="Montserrat"/>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46" name="Google Shape;346;p40"/>
          <p:cNvSpPr txBox="1">
            <a:spLocks noGrp="1"/>
          </p:cNvSpPr>
          <p:nvPr>
            <p:ph type="title" idx="4294967295"/>
          </p:nvPr>
        </p:nvSpPr>
        <p:spPr>
          <a:xfrm>
            <a:off x="1097280" y="286603"/>
            <a:ext cx="10058400" cy="912000"/>
          </a:xfrm>
          <a:prstGeom prst="rect">
            <a:avLst/>
          </a:prstGeom>
          <a:noFill/>
          <a:ln>
            <a:noFill/>
          </a:ln>
        </p:spPr>
        <p:txBody>
          <a:bodyPr spcFirstLastPara="1" wrap="square" lIns="121900" tIns="121900" rIns="121900" bIns="121900" anchor="t" anchorCtr="0">
            <a:noAutofit/>
          </a:bodyPr>
          <a:lstStyle/>
          <a:p>
            <a:pPr marL="0" lvl="0" indent="0" algn="l" rtl="0">
              <a:lnSpc>
                <a:spcPct val="85000"/>
              </a:lnSpc>
              <a:spcBef>
                <a:spcPts val="0"/>
              </a:spcBef>
              <a:spcAft>
                <a:spcPts val="0"/>
              </a:spcAft>
              <a:buClr>
                <a:srgbClr val="3F3F3F"/>
              </a:buClr>
              <a:buSzPts val="4000"/>
              <a:buFont typeface="Calibri"/>
              <a:buNone/>
            </a:pPr>
            <a:r>
              <a:rPr lang="en-US" sz="4000" b="1"/>
              <a:t>Related Works Cont’d</a:t>
            </a:r>
            <a:endParaRPr sz="4000"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1"/>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n-US" b="1"/>
              <a:t>Methodology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2"/>
          <p:cNvSpPr txBox="1">
            <a:spLocks noGrp="1"/>
          </p:cNvSpPr>
          <p:nvPr>
            <p:ph type="title" idx="4294967295"/>
          </p:nvPr>
        </p:nvSpPr>
        <p:spPr>
          <a:xfrm>
            <a:off x="804375" y="205650"/>
            <a:ext cx="6673500" cy="8190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t>Methodology Structure</a:t>
            </a:r>
            <a:endParaRPr b="1"/>
          </a:p>
        </p:txBody>
      </p:sp>
      <p:pic>
        <p:nvPicPr>
          <p:cNvPr id="358" name="Google Shape;358;p42"/>
          <p:cNvPicPr preferRelativeResize="0"/>
          <p:nvPr/>
        </p:nvPicPr>
        <p:blipFill rotWithShape="1">
          <a:blip r:embed="rId3">
            <a:alphaModFix/>
          </a:blip>
          <a:srcRect t="8719" b="10163"/>
          <a:stretch/>
        </p:blipFill>
        <p:spPr>
          <a:xfrm>
            <a:off x="6708950" y="1212888"/>
            <a:ext cx="5464201" cy="4432226"/>
          </a:xfrm>
          <a:prstGeom prst="rect">
            <a:avLst/>
          </a:prstGeom>
          <a:noFill/>
          <a:ln>
            <a:noFill/>
          </a:ln>
        </p:spPr>
      </p:pic>
      <p:sp>
        <p:nvSpPr>
          <p:cNvPr id="359" name="Google Shape;359;p42"/>
          <p:cNvSpPr txBox="1">
            <a:spLocks noGrp="1"/>
          </p:cNvSpPr>
          <p:nvPr>
            <p:ph type="body" idx="4294967295"/>
          </p:nvPr>
        </p:nvSpPr>
        <p:spPr>
          <a:xfrm>
            <a:off x="728175" y="1646325"/>
            <a:ext cx="5950200" cy="4760700"/>
          </a:xfrm>
          <a:prstGeom prst="rect">
            <a:avLst/>
          </a:prstGeom>
        </p:spPr>
        <p:txBody>
          <a:bodyPr spcFirstLastPara="1" wrap="square" lIns="0" tIns="45700" rIns="0" bIns="45700" anchor="t" anchorCtr="0">
            <a:noAutofit/>
          </a:bodyPr>
          <a:lstStyle/>
          <a:p>
            <a:pPr marL="457200" lvl="0" indent="-374650" algn="l" rtl="0">
              <a:lnSpc>
                <a:spcPct val="100000"/>
              </a:lnSpc>
              <a:spcBef>
                <a:spcPts val="1200"/>
              </a:spcBef>
              <a:spcAft>
                <a:spcPts val="0"/>
              </a:spcAft>
              <a:buSzPts val="2300"/>
              <a:buChar char="●"/>
            </a:pPr>
            <a:r>
              <a:rPr lang="en-US" sz="2300" b="1"/>
              <a:t>Prospective students:</a:t>
            </a:r>
            <a:r>
              <a:rPr lang="en-US" sz="2300"/>
              <a:t> The primary users of the chatbot are prospective students seeking information and assistance for their admission-related inquiries.</a:t>
            </a:r>
            <a:endParaRPr sz="2300"/>
          </a:p>
          <a:p>
            <a:pPr marL="457200" lvl="0" indent="-374650" algn="l" rtl="0">
              <a:lnSpc>
                <a:spcPct val="100000"/>
              </a:lnSpc>
              <a:spcBef>
                <a:spcPts val="0"/>
              </a:spcBef>
              <a:spcAft>
                <a:spcPts val="0"/>
              </a:spcAft>
              <a:buSzPts val="2300"/>
              <a:buChar char="●"/>
            </a:pPr>
            <a:r>
              <a:rPr lang="en-US" sz="2300" b="1"/>
              <a:t>Chatbot:</a:t>
            </a:r>
            <a:r>
              <a:rPr lang="en-US" sz="2300"/>
              <a:t> This is the core, which is driven by advanced AI and NLP, which will interpret and respond to prospective students’ queries.</a:t>
            </a:r>
            <a:endParaRPr sz="2300"/>
          </a:p>
          <a:p>
            <a:pPr marL="457200" lvl="0" indent="-374650" algn="l" rtl="0">
              <a:spcBef>
                <a:spcPts val="0"/>
              </a:spcBef>
              <a:spcAft>
                <a:spcPts val="0"/>
              </a:spcAft>
              <a:buSzPts val="2300"/>
              <a:buChar char="●"/>
            </a:pPr>
            <a:r>
              <a:rPr lang="en-US" sz="2300" b="1"/>
              <a:t>University of Ibadan Admission Unit:</a:t>
            </a:r>
            <a:r>
              <a:rPr lang="en-US" sz="2300"/>
              <a:t> This body oversees the chatbot performance, guides, and analyzes data for insights to prospective students’ inquiries and and challenges.</a:t>
            </a:r>
            <a:endParaRPr sz="2300"/>
          </a:p>
        </p:txBody>
      </p:sp>
      <p:sp>
        <p:nvSpPr>
          <p:cNvPr id="360" name="Google Shape;360;p42"/>
          <p:cNvSpPr txBox="1"/>
          <p:nvPr/>
        </p:nvSpPr>
        <p:spPr>
          <a:xfrm>
            <a:off x="804375" y="1096725"/>
            <a:ext cx="5874300" cy="473400"/>
          </a:xfrm>
          <a:prstGeom prst="rect">
            <a:avLst/>
          </a:prstGeom>
          <a:noFill/>
          <a:ln>
            <a:noFill/>
          </a:ln>
        </p:spPr>
        <p:txBody>
          <a:bodyPr spcFirstLastPara="1" wrap="square" lIns="91425" tIns="91425" rIns="91425" bIns="91425" anchor="t" anchorCtr="0">
            <a:spAutoFit/>
          </a:bodyPr>
          <a:lstStyle/>
          <a:p>
            <a:pPr marL="0" lvl="0" indent="0" algn="l" rtl="0">
              <a:lnSpc>
                <a:spcPct val="75000"/>
              </a:lnSpc>
              <a:spcBef>
                <a:spcPts val="0"/>
              </a:spcBef>
              <a:spcAft>
                <a:spcPts val="0"/>
              </a:spcAft>
              <a:buNone/>
            </a:pPr>
            <a:r>
              <a:rPr lang="en-US" sz="2500" b="1">
                <a:solidFill>
                  <a:schemeClr val="accent1"/>
                </a:solidFill>
                <a:latin typeface="Calibri"/>
                <a:ea typeface="Calibri"/>
                <a:cs typeface="Calibri"/>
                <a:sym typeface="Calibri"/>
              </a:rPr>
              <a:t>Stakeholders involved &amp; their relationship:</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43"/>
          <p:cNvPicPr preferRelativeResize="0"/>
          <p:nvPr/>
        </p:nvPicPr>
        <p:blipFill rotWithShape="1">
          <a:blip r:embed="rId3">
            <a:alphaModFix/>
          </a:blip>
          <a:srcRect l="3746" r="3746"/>
          <a:stretch/>
        </p:blipFill>
        <p:spPr>
          <a:xfrm>
            <a:off x="202825" y="1436925"/>
            <a:ext cx="11786348" cy="4547750"/>
          </a:xfrm>
          <a:prstGeom prst="rect">
            <a:avLst/>
          </a:prstGeom>
          <a:noFill/>
          <a:ln>
            <a:noFill/>
          </a:ln>
        </p:spPr>
      </p:pic>
      <p:sp>
        <p:nvSpPr>
          <p:cNvPr id="367" name="Google Shape;367;p43"/>
          <p:cNvSpPr txBox="1">
            <a:spLocks noGrp="1"/>
          </p:cNvSpPr>
          <p:nvPr>
            <p:ph type="title" idx="4294967295"/>
          </p:nvPr>
        </p:nvSpPr>
        <p:spPr>
          <a:xfrm>
            <a:off x="442825" y="434800"/>
            <a:ext cx="3618000" cy="7686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5400"/>
              <a:buFont typeface="Calibri"/>
              <a:buNone/>
            </a:pPr>
            <a:r>
              <a:rPr lang="en-US" b="1"/>
              <a:t>Milestones</a:t>
            </a:r>
            <a:endParaRPr sz="4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4"/>
          <p:cNvSpPr txBox="1">
            <a:spLocks noGrp="1"/>
          </p:cNvSpPr>
          <p:nvPr>
            <p:ph type="title"/>
          </p:nvPr>
        </p:nvSpPr>
        <p:spPr>
          <a:xfrm>
            <a:off x="447350" y="2743954"/>
            <a:ext cx="3200400" cy="13701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4000"/>
              <a:t>System Requirements</a:t>
            </a:r>
            <a:endParaRPr sz="4000"/>
          </a:p>
        </p:txBody>
      </p:sp>
      <p:sp>
        <p:nvSpPr>
          <p:cNvPr id="374" name="Google Shape;374;p44"/>
          <p:cNvSpPr txBox="1"/>
          <p:nvPr/>
        </p:nvSpPr>
        <p:spPr>
          <a:xfrm>
            <a:off x="4248550" y="1053650"/>
            <a:ext cx="4070400" cy="354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r>
              <a:rPr lang="en-US" sz="2100" b="1">
                <a:solidFill>
                  <a:schemeClr val="dk1"/>
                </a:solidFill>
              </a:rPr>
              <a:t>Functional Requirement</a:t>
            </a:r>
            <a:endParaRPr sz="2100" b="1">
              <a:solidFill>
                <a:schemeClr val="dk1"/>
              </a:solidFill>
            </a:endParaRPr>
          </a:p>
          <a:p>
            <a:pPr marL="0" lvl="0" indent="0" algn="l" rtl="0">
              <a:lnSpc>
                <a:spcPct val="115000"/>
              </a:lnSpc>
              <a:spcBef>
                <a:spcPts val="1100"/>
              </a:spcBef>
              <a:spcAft>
                <a:spcPts val="0"/>
              </a:spcAft>
              <a:buNone/>
            </a:pPr>
            <a:endParaRPr sz="2100" b="1">
              <a:solidFill>
                <a:schemeClr val="dk1"/>
              </a:solidFill>
            </a:endParaRPr>
          </a:p>
          <a:p>
            <a:pPr marL="457200" lvl="0" indent="-317500" algn="l" rtl="0">
              <a:lnSpc>
                <a:spcPct val="115000"/>
              </a:lnSpc>
              <a:spcBef>
                <a:spcPts val="1100"/>
              </a:spcBef>
              <a:spcAft>
                <a:spcPts val="0"/>
              </a:spcAft>
              <a:buClr>
                <a:schemeClr val="dk1"/>
              </a:buClr>
              <a:buSzPts val="1400"/>
              <a:buChar char="●"/>
            </a:pPr>
            <a:r>
              <a:rPr lang="en-US" sz="2100">
                <a:solidFill>
                  <a:schemeClr val="dk1"/>
                </a:solidFill>
              </a:rPr>
              <a:t>Chatting</a:t>
            </a:r>
            <a:endParaRPr sz="2100">
              <a:solidFill>
                <a:schemeClr val="dk1"/>
              </a:solidFill>
            </a:endParaRPr>
          </a:p>
          <a:p>
            <a:pPr marL="457200" lvl="0" indent="-317500" algn="l" rtl="0">
              <a:lnSpc>
                <a:spcPct val="115000"/>
              </a:lnSpc>
              <a:spcBef>
                <a:spcPts val="1000"/>
              </a:spcBef>
              <a:spcAft>
                <a:spcPts val="0"/>
              </a:spcAft>
              <a:buClr>
                <a:schemeClr val="dk1"/>
              </a:buClr>
              <a:buSzPts val="1400"/>
              <a:buChar char="●"/>
            </a:pPr>
            <a:r>
              <a:rPr lang="en-US" sz="2100">
                <a:solidFill>
                  <a:schemeClr val="dk1"/>
                </a:solidFill>
              </a:rPr>
              <a:t>Searching</a:t>
            </a:r>
            <a:endParaRPr sz="2100">
              <a:solidFill>
                <a:schemeClr val="dk1"/>
              </a:solidFill>
            </a:endParaRPr>
          </a:p>
          <a:p>
            <a:pPr marL="457200" lvl="0" indent="-317500" algn="l" rtl="0">
              <a:lnSpc>
                <a:spcPct val="115000"/>
              </a:lnSpc>
              <a:spcBef>
                <a:spcPts val="1000"/>
              </a:spcBef>
              <a:spcAft>
                <a:spcPts val="0"/>
              </a:spcAft>
              <a:buClr>
                <a:schemeClr val="dk1"/>
              </a:buClr>
              <a:buSzPts val="1400"/>
              <a:buChar char="●"/>
            </a:pPr>
            <a:r>
              <a:rPr lang="en-US" sz="2100">
                <a:solidFill>
                  <a:schemeClr val="dk1"/>
                </a:solidFill>
              </a:rPr>
              <a:t>Logs</a:t>
            </a:r>
            <a:endParaRPr sz="2100">
              <a:solidFill>
                <a:schemeClr val="dk1"/>
              </a:solidFill>
            </a:endParaRPr>
          </a:p>
          <a:p>
            <a:pPr marL="457200" lvl="0" indent="-317500" algn="l" rtl="0">
              <a:lnSpc>
                <a:spcPct val="115000"/>
              </a:lnSpc>
              <a:spcBef>
                <a:spcPts val="1000"/>
              </a:spcBef>
              <a:spcAft>
                <a:spcPts val="0"/>
              </a:spcAft>
              <a:buClr>
                <a:schemeClr val="dk1"/>
              </a:buClr>
              <a:buSzPts val="1400"/>
              <a:buChar char="●"/>
            </a:pPr>
            <a:r>
              <a:rPr lang="en-US" sz="2100">
                <a:solidFill>
                  <a:schemeClr val="dk1"/>
                </a:solidFill>
              </a:rPr>
              <a:t>Feedback</a:t>
            </a:r>
            <a:endParaRPr sz="2100">
              <a:solidFill>
                <a:schemeClr val="dk1"/>
              </a:solidFill>
            </a:endParaRPr>
          </a:p>
          <a:p>
            <a:pPr marL="457200" lvl="0" indent="-317500" algn="l" rtl="0">
              <a:lnSpc>
                <a:spcPct val="115000"/>
              </a:lnSpc>
              <a:spcBef>
                <a:spcPts val="1100"/>
              </a:spcBef>
              <a:spcAft>
                <a:spcPts val="1000"/>
              </a:spcAft>
              <a:buClr>
                <a:schemeClr val="dk1"/>
              </a:buClr>
              <a:buSzPts val="1400"/>
              <a:buChar char="●"/>
            </a:pPr>
            <a:r>
              <a:rPr lang="en-US" sz="2100">
                <a:solidFill>
                  <a:schemeClr val="dk1"/>
                </a:solidFill>
              </a:rPr>
              <a:t>Administrative System</a:t>
            </a:r>
            <a:endParaRPr sz="2100">
              <a:solidFill>
                <a:schemeClr val="dk1"/>
              </a:solidFill>
            </a:endParaRPr>
          </a:p>
        </p:txBody>
      </p:sp>
      <p:sp>
        <p:nvSpPr>
          <p:cNvPr id="375" name="Google Shape;375;p44"/>
          <p:cNvSpPr txBox="1"/>
          <p:nvPr/>
        </p:nvSpPr>
        <p:spPr>
          <a:xfrm>
            <a:off x="8158325" y="1053650"/>
            <a:ext cx="4070400" cy="45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r>
              <a:rPr lang="en-US" sz="2100" b="1">
                <a:solidFill>
                  <a:schemeClr val="dk1"/>
                </a:solidFill>
              </a:rPr>
              <a:t>Non Functional Requirement</a:t>
            </a:r>
            <a:endParaRPr sz="2100" b="1">
              <a:solidFill>
                <a:schemeClr val="dk1"/>
              </a:solidFill>
            </a:endParaRPr>
          </a:p>
          <a:p>
            <a:pPr marL="0" lvl="0" indent="0" algn="l" rtl="0">
              <a:lnSpc>
                <a:spcPct val="115000"/>
              </a:lnSpc>
              <a:spcBef>
                <a:spcPts val="1100"/>
              </a:spcBef>
              <a:spcAft>
                <a:spcPts val="0"/>
              </a:spcAft>
              <a:buNone/>
            </a:pPr>
            <a:endParaRPr sz="2100" b="1">
              <a:solidFill>
                <a:schemeClr val="dk1"/>
              </a:solidFill>
            </a:endParaRPr>
          </a:p>
          <a:p>
            <a:pPr marL="457200" lvl="0" indent="-317500" algn="l" rtl="0">
              <a:lnSpc>
                <a:spcPct val="115000"/>
              </a:lnSpc>
              <a:spcBef>
                <a:spcPts val="1100"/>
              </a:spcBef>
              <a:spcAft>
                <a:spcPts val="0"/>
              </a:spcAft>
              <a:buClr>
                <a:schemeClr val="dk1"/>
              </a:buClr>
              <a:buSzPts val="1400"/>
              <a:buChar char="●"/>
            </a:pPr>
            <a:r>
              <a:rPr lang="en-US" sz="2100">
                <a:solidFill>
                  <a:schemeClr val="dk1"/>
                </a:solidFill>
              </a:rPr>
              <a:t>User interface</a:t>
            </a:r>
            <a:endParaRPr sz="2100">
              <a:solidFill>
                <a:schemeClr val="dk1"/>
              </a:solidFill>
            </a:endParaRPr>
          </a:p>
          <a:p>
            <a:pPr marL="457200" lvl="0" indent="-317500" algn="l" rtl="0">
              <a:lnSpc>
                <a:spcPct val="115000"/>
              </a:lnSpc>
              <a:spcBef>
                <a:spcPts val="1000"/>
              </a:spcBef>
              <a:spcAft>
                <a:spcPts val="0"/>
              </a:spcAft>
              <a:buClr>
                <a:schemeClr val="dk1"/>
              </a:buClr>
              <a:buSzPts val="1400"/>
              <a:buChar char="●"/>
            </a:pPr>
            <a:r>
              <a:rPr lang="en-US" sz="2100">
                <a:solidFill>
                  <a:schemeClr val="dk1"/>
                </a:solidFill>
              </a:rPr>
              <a:t>Scalability</a:t>
            </a:r>
            <a:endParaRPr sz="2100">
              <a:solidFill>
                <a:schemeClr val="dk1"/>
              </a:solidFill>
            </a:endParaRPr>
          </a:p>
          <a:p>
            <a:pPr marL="457200" lvl="0" indent="-317500" algn="l" rtl="0">
              <a:lnSpc>
                <a:spcPct val="115000"/>
              </a:lnSpc>
              <a:spcBef>
                <a:spcPts val="1000"/>
              </a:spcBef>
              <a:spcAft>
                <a:spcPts val="0"/>
              </a:spcAft>
              <a:buClr>
                <a:schemeClr val="dk1"/>
              </a:buClr>
              <a:buSzPts val="1400"/>
              <a:buChar char="●"/>
            </a:pPr>
            <a:r>
              <a:rPr lang="en-US" sz="2100">
                <a:solidFill>
                  <a:schemeClr val="dk1"/>
                </a:solidFill>
              </a:rPr>
              <a:t>Security</a:t>
            </a:r>
            <a:endParaRPr sz="2100">
              <a:solidFill>
                <a:schemeClr val="dk1"/>
              </a:solidFill>
            </a:endParaRPr>
          </a:p>
          <a:p>
            <a:pPr marL="457200" lvl="0" indent="-317500" algn="l" rtl="0">
              <a:lnSpc>
                <a:spcPct val="115000"/>
              </a:lnSpc>
              <a:spcBef>
                <a:spcPts val="1000"/>
              </a:spcBef>
              <a:spcAft>
                <a:spcPts val="0"/>
              </a:spcAft>
              <a:buClr>
                <a:schemeClr val="dk1"/>
              </a:buClr>
              <a:buSzPts val="1400"/>
              <a:buChar char="●"/>
            </a:pPr>
            <a:r>
              <a:rPr lang="en-US" sz="2100">
                <a:solidFill>
                  <a:schemeClr val="dk1"/>
                </a:solidFill>
              </a:rPr>
              <a:t>Third party interaction</a:t>
            </a:r>
            <a:endParaRPr sz="2100">
              <a:solidFill>
                <a:schemeClr val="dk1"/>
              </a:solidFill>
            </a:endParaRPr>
          </a:p>
          <a:p>
            <a:pPr marL="457200" lvl="0" indent="-317500" algn="l" rtl="0">
              <a:lnSpc>
                <a:spcPct val="115000"/>
              </a:lnSpc>
              <a:spcBef>
                <a:spcPts val="1000"/>
              </a:spcBef>
              <a:spcAft>
                <a:spcPts val="0"/>
              </a:spcAft>
              <a:buClr>
                <a:schemeClr val="dk1"/>
              </a:buClr>
              <a:buSzPts val="1400"/>
              <a:buChar char="●"/>
            </a:pPr>
            <a:r>
              <a:rPr lang="en-US" sz="2100">
                <a:solidFill>
                  <a:schemeClr val="dk1"/>
                </a:solidFill>
              </a:rPr>
              <a:t>Portability</a:t>
            </a:r>
            <a:endParaRPr sz="2100">
              <a:solidFill>
                <a:schemeClr val="dk1"/>
              </a:solidFill>
            </a:endParaRPr>
          </a:p>
          <a:p>
            <a:pPr marL="457200" lvl="0" indent="-317500" algn="l" rtl="0">
              <a:lnSpc>
                <a:spcPct val="115000"/>
              </a:lnSpc>
              <a:spcBef>
                <a:spcPts val="1000"/>
              </a:spcBef>
              <a:spcAft>
                <a:spcPts val="0"/>
              </a:spcAft>
              <a:buClr>
                <a:schemeClr val="dk1"/>
              </a:buClr>
              <a:buSzPts val="1400"/>
              <a:buChar char="●"/>
            </a:pPr>
            <a:r>
              <a:rPr lang="en-US" sz="2100">
                <a:solidFill>
                  <a:schemeClr val="dk1"/>
                </a:solidFill>
              </a:rPr>
              <a:t>Maintainability</a:t>
            </a:r>
            <a:endParaRPr sz="2100">
              <a:solidFill>
                <a:schemeClr val="dk1"/>
              </a:solidFill>
            </a:endParaRPr>
          </a:p>
          <a:p>
            <a:pPr marL="457200" lvl="0" indent="-317500" algn="l" rtl="0">
              <a:lnSpc>
                <a:spcPct val="115000"/>
              </a:lnSpc>
              <a:spcBef>
                <a:spcPts val="1100"/>
              </a:spcBef>
              <a:spcAft>
                <a:spcPts val="1000"/>
              </a:spcAft>
              <a:buClr>
                <a:schemeClr val="dk1"/>
              </a:buClr>
              <a:buSzPts val="1400"/>
              <a:buChar char="●"/>
            </a:pPr>
            <a:r>
              <a:rPr lang="en-US" sz="2100">
                <a:solidFill>
                  <a:schemeClr val="dk1"/>
                </a:solidFill>
              </a:rPr>
              <a:t>Exception handling</a:t>
            </a:r>
            <a:endParaRPr sz="3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5"/>
          <p:cNvSpPr txBox="1">
            <a:spLocks noGrp="1"/>
          </p:cNvSpPr>
          <p:nvPr>
            <p:ph type="title"/>
          </p:nvPr>
        </p:nvSpPr>
        <p:spPr>
          <a:xfrm>
            <a:off x="1097275" y="819626"/>
            <a:ext cx="10058400" cy="917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t>Methodology Design - Mixed</a:t>
            </a:r>
            <a:endParaRPr b="1"/>
          </a:p>
        </p:txBody>
      </p:sp>
      <p:sp>
        <p:nvSpPr>
          <p:cNvPr id="382" name="Google Shape;382;p45"/>
          <p:cNvSpPr txBox="1">
            <a:spLocks noGrp="1"/>
          </p:cNvSpPr>
          <p:nvPr>
            <p:ph type="body" idx="1"/>
          </p:nvPr>
        </p:nvSpPr>
        <p:spPr>
          <a:xfrm>
            <a:off x="1097275" y="2113925"/>
            <a:ext cx="6275400" cy="3983700"/>
          </a:xfrm>
          <a:prstGeom prst="rect">
            <a:avLst/>
          </a:prstGeom>
        </p:spPr>
        <p:txBody>
          <a:bodyPr spcFirstLastPara="1" wrap="square" lIns="0" tIns="45700" rIns="0" bIns="45700" anchor="t" anchorCtr="0">
            <a:normAutofit/>
          </a:bodyPr>
          <a:lstStyle/>
          <a:p>
            <a:pPr marL="0" lvl="0" indent="0" algn="just" rtl="0">
              <a:lnSpc>
                <a:spcPct val="115000"/>
              </a:lnSpc>
              <a:spcBef>
                <a:spcPts val="1200"/>
              </a:spcBef>
              <a:spcAft>
                <a:spcPts val="200"/>
              </a:spcAft>
              <a:buNone/>
            </a:pPr>
            <a:r>
              <a:rPr lang="en-US" sz="2600" b="1"/>
              <a:t>Qualitative</a:t>
            </a:r>
            <a:r>
              <a:rPr lang="en-US" sz="2600"/>
              <a:t>: used to gather unique insights from prospective students and admission staff who explained and described the desired functionality, features, and potential impact of the forthcoming chatbot; and will be used to gather feedback from prospective students about their experience using the chatbot </a:t>
            </a:r>
            <a:endParaRPr sz="2600"/>
          </a:p>
        </p:txBody>
      </p:sp>
      <p:pic>
        <p:nvPicPr>
          <p:cNvPr id="383" name="Google Shape;383;p45"/>
          <p:cNvPicPr preferRelativeResize="0"/>
          <p:nvPr/>
        </p:nvPicPr>
        <p:blipFill rotWithShape="1">
          <a:blip r:embed="rId3">
            <a:alphaModFix/>
          </a:blip>
          <a:srcRect l="10010" r="15783"/>
          <a:stretch/>
        </p:blipFill>
        <p:spPr>
          <a:xfrm>
            <a:off x="7501274" y="1903425"/>
            <a:ext cx="4527025" cy="3813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ctrTitle"/>
          </p:nvPr>
        </p:nvSpPr>
        <p:spPr>
          <a:xfrm>
            <a:off x="1097280" y="758952"/>
            <a:ext cx="10058400" cy="3566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n-US" b="1"/>
              <a:t>Proposal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6"/>
          <p:cNvSpPr txBox="1">
            <a:spLocks noGrp="1"/>
          </p:cNvSpPr>
          <p:nvPr>
            <p:ph type="title" idx="4294967295"/>
          </p:nvPr>
        </p:nvSpPr>
        <p:spPr>
          <a:xfrm>
            <a:off x="1097275" y="286601"/>
            <a:ext cx="10058400" cy="1124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3200"/>
              <a:t>Table 3.1: Data Collection and Thematic Mapping</a:t>
            </a:r>
            <a:endParaRPr sz="3200"/>
          </a:p>
        </p:txBody>
      </p:sp>
      <p:graphicFrame>
        <p:nvGraphicFramePr>
          <p:cNvPr id="390" name="Google Shape;390;p46"/>
          <p:cNvGraphicFramePr/>
          <p:nvPr/>
        </p:nvGraphicFramePr>
        <p:xfrm>
          <a:off x="519950" y="1646175"/>
          <a:ext cx="11100675" cy="4023240"/>
        </p:xfrm>
        <a:graphic>
          <a:graphicData uri="http://schemas.openxmlformats.org/drawingml/2006/table">
            <a:tbl>
              <a:tblPr>
                <a:noFill/>
                <a:tableStyleId>{1DBDF4AC-84CC-40CF-9D3C-2EEF8860EDAB}</a:tableStyleId>
              </a:tblPr>
              <a:tblGrid>
                <a:gridCol w="3213150">
                  <a:extLst>
                    <a:ext uri="{9D8B030D-6E8A-4147-A177-3AD203B41FA5}">
                      <a16:colId xmlns:a16="http://schemas.microsoft.com/office/drawing/2014/main" val="20000"/>
                    </a:ext>
                  </a:extLst>
                </a:gridCol>
                <a:gridCol w="5039700">
                  <a:extLst>
                    <a:ext uri="{9D8B030D-6E8A-4147-A177-3AD203B41FA5}">
                      <a16:colId xmlns:a16="http://schemas.microsoft.com/office/drawing/2014/main" val="20001"/>
                    </a:ext>
                  </a:extLst>
                </a:gridCol>
                <a:gridCol w="284782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US" sz="1800" b="1"/>
                        <a:t>Category </a:t>
                      </a:r>
                      <a:endParaRPr sz="1800" b="1"/>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800" b="1"/>
                        <a:t>Text Segment </a:t>
                      </a:r>
                      <a:endParaRPr sz="1800" b="1"/>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800" b="1"/>
                        <a:t>Code/Theme </a:t>
                      </a:r>
                      <a:endParaRPr sz="1800" b="1"/>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rowSpan="3">
                  <a:txBody>
                    <a:bodyPr/>
                    <a:lstStyle/>
                    <a:p>
                      <a:pPr marL="0" lvl="0" indent="0" algn="l" rtl="0">
                        <a:spcBef>
                          <a:spcPts val="0"/>
                        </a:spcBef>
                        <a:spcAft>
                          <a:spcPts val="0"/>
                        </a:spcAft>
                        <a:buNone/>
                      </a:pPr>
                      <a:r>
                        <a:rPr lang="en-US" sz="1800"/>
                        <a:t>Interview Transcripts from  Prospective Students</a:t>
                      </a:r>
                      <a:endParaRPr sz="1800"/>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800"/>
                        <a:t>I really wish the chatbot could provide information about the admission requirements and criteria, like the specific grades needed for each program. </a:t>
                      </a:r>
                      <a:endParaRPr sz="1800"/>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800"/>
                        <a:t>Admission Requirements Information </a:t>
                      </a:r>
                      <a:endParaRPr sz="1800"/>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vMerge="1">
                  <a:txBody>
                    <a:bodyPr/>
                    <a:lstStyle/>
                    <a:p>
                      <a:endParaRPr lang="en-US"/>
                    </a:p>
                  </a:txBody>
                  <a:tcPr/>
                </a:tc>
                <a:tc>
                  <a:txBody>
                    <a:bodyPr/>
                    <a:lstStyle/>
                    <a:p>
                      <a:pPr marL="0" lvl="0" indent="0" algn="l" rtl="0">
                        <a:spcBef>
                          <a:spcPts val="0"/>
                        </a:spcBef>
                        <a:spcAft>
                          <a:spcPts val="0"/>
                        </a:spcAft>
                        <a:buNone/>
                      </a:pPr>
                      <a:r>
                        <a:rPr lang="en-US" sz="1800"/>
                        <a:t>I find it frustrating when I have to search through the website to find basic admission details. The chatbot should be easy to navigate and user-friendly. </a:t>
                      </a:r>
                      <a:endParaRPr sz="1800"/>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800"/>
                        <a:t>User-Friendly Interface </a:t>
                      </a:r>
                      <a:endParaRPr sz="1800"/>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vMerge="1">
                  <a:txBody>
                    <a:bodyPr/>
                    <a:lstStyle/>
                    <a:p>
                      <a:endParaRPr lang="en-US"/>
                    </a:p>
                  </a:txBody>
                  <a:tcPr/>
                </a:tc>
                <a:tc>
                  <a:txBody>
                    <a:bodyPr/>
                    <a:lstStyle/>
                    <a:p>
                      <a:pPr marL="0" lvl="0" indent="0" algn="l" rtl="0">
                        <a:spcBef>
                          <a:spcPts val="0"/>
                        </a:spcBef>
                        <a:spcAft>
                          <a:spcPts val="0"/>
                        </a:spcAft>
                        <a:buNone/>
                      </a:pPr>
                      <a:r>
                        <a:rPr lang="en-US" sz="1800"/>
                        <a:t>I appreciate it when I get immediate responses to my questions. It's frustrating to wait for hours or days to get a reply. </a:t>
                      </a:r>
                      <a:endParaRPr sz="1800"/>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800"/>
                        <a:t>Immediate Responses </a:t>
                      </a:r>
                      <a:endParaRPr sz="1800"/>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7"/>
          <p:cNvSpPr txBox="1">
            <a:spLocks noGrp="1"/>
          </p:cNvSpPr>
          <p:nvPr>
            <p:ph type="title" idx="4294967295"/>
          </p:nvPr>
        </p:nvSpPr>
        <p:spPr>
          <a:xfrm>
            <a:off x="1097275" y="286601"/>
            <a:ext cx="10058400" cy="1124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3200"/>
              <a:t>Table 3.1: Data Collection and Thematic Mapping (Cont’d)</a:t>
            </a:r>
            <a:endParaRPr sz="3200"/>
          </a:p>
        </p:txBody>
      </p:sp>
      <p:graphicFrame>
        <p:nvGraphicFramePr>
          <p:cNvPr id="397" name="Google Shape;397;p47"/>
          <p:cNvGraphicFramePr/>
          <p:nvPr/>
        </p:nvGraphicFramePr>
        <p:xfrm>
          <a:off x="735825" y="1646175"/>
          <a:ext cx="10419850" cy="3840390"/>
        </p:xfrm>
        <a:graphic>
          <a:graphicData uri="http://schemas.openxmlformats.org/drawingml/2006/table">
            <a:tbl>
              <a:tblPr>
                <a:noFill/>
                <a:tableStyleId>{1DBDF4AC-84CC-40CF-9D3C-2EEF8860EDAB}</a:tableStyleId>
              </a:tblPr>
              <a:tblGrid>
                <a:gridCol w="356185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429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US" sz="1800" b="1"/>
                        <a:t>Category </a:t>
                      </a:r>
                      <a:endParaRPr sz="1800" b="1"/>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800" b="1"/>
                        <a:t>Text Segment </a:t>
                      </a:r>
                      <a:endParaRPr sz="1800" b="1"/>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800" b="1"/>
                        <a:t>Code/Theme </a:t>
                      </a:r>
                      <a:endParaRPr sz="1800" b="1"/>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rowSpan="2">
                  <a:txBody>
                    <a:bodyPr/>
                    <a:lstStyle/>
                    <a:p>
                      <a:pPr marL="0" lvl="0" indent="0" algn="l" rtl="0">
                        <a:spcBef>
                          <a:spcPts val="0"/>
                        </a:spcBef>
                        <a:spcAft>
                          <a:spcPts val="0"/>
                        </a:spcAft>
                        <a:buNone/>
                      </a:pPr>
                      <a:r>
                        <a:rPr lang="en-US" sz="1800"/>
                        <a:t>Open-Ended Survey Responses from Admission unit Staff</a:t>
                      </a:r>
                      <a:endParaRPr sz="1800"/>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800"/>
                        <a:t>We often receive inquiries from students about the admission deadlines. It would be helpful if the chatbot could automatically provide this information. </a:t>
                      </a:r>
                      <a:endParaRPr sz="1800"/>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800"/>
                        <a:t>Automated Admission Deadlines</a:t>
                      </a:r>
                      <a:endParaRPr sz="1800"/>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vMerge="1">
                  <a:txBody>
                    <a:bodyPr/>
                    <a:lstStyle/>
                    <a:p>
                      <a:endParaRPr lang="en-US"/>
                    </a:p>
                  </a:txBody>
                  <a:tcPr/>
                </a:tc>
                <a:tc>
                  <a:txBody>
                    <a:bodyPr/>
                    <a:lstStyle/>
                    <a:p>
                      <a:pPr marL="0" lvl="0" indent="0" algn="l" rtl="0">
                        <a:spcBef>
                          <a:spcPts val="0"/>
                        </a:spcBef>
                        <a:spcAft>
                          <a:spcPts val="0"/>
                        </a:spcAft>
                        <a:buNone/>
                      </a:pPr>
                      <a:r>
                        <a:rPr lang="en-US" sz="1800"/>
                        <a:t>Students often ask us the same questions repeatedly, especially during the admission season. If the chatbot could handle these common queries, it would save us a lot of time.</a:t>
                      </a:r>
                      <a:endParaRPr sz="1800"/>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800"/>
                        <a:t>Handling Common Queries </a:t>
                      </a:r>
                      <a:endParaRPr sz="1800"/>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8"/>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t>Methodology Design</a:t>
            </a:r>
            <a:endParaRPr b="1"/>
          </a:p>
        </p:txBody>
      </p:sp>
      <p:pic>
        <p:nvPicPr>
          <p:cNvPr id="404" name="Google Shape;404;p48"/>
          <p:cNvPicPr preferRelativeResize="0"/>
          <p:nvPr/>
        </p:nvPicPr>
        <p:blipFill rotWithShape="1">
          <a:blip r:embed="rId3">
            <a:alphaModFix/>
          </a:blip>
          <a:srcRect l="10010" r="15783"/>
          <a:stretch/>
        </p:blipFill>
        <p:spPr>
          <a:xfrm>
            <a:off x="6727961" y="1737400"/>
            <a:ext cx="5464040" cy="4602325"/>
          </a:xfrm>
          <a:prstGeom prst="rect">
            <a:avLst/>
          </a:prstGeom>
          <a:noFill/>
          <a:ln>
            <a:noFill/>
          </a:ln>
        </p:spPr>
      </p:pic>
      <p:sp>
        <p:nvSpPr>
          <p:cNvPr id="405" name="Google Shape;405;p48"/>
          <p:cNvSpPr txBox="1">
            <a:spLocks noGrp="1"/>
          </p:cNvSpPr>
          <p:nvPr>
            <p:ph type="body" idx="1"/>
          </p:nvPr>
        </p:nvSpPr>
        <p:spPr>
          <a:xfrm>
            <a:off x="1097275" y="2005375"/>
            <a:ext cx="6022500" cy="3983700"/>
          </a:xfrm>
          <a:prstGeom prst="rect">
            <a:avLst/>
          </a:prstGeom>
        </p:spPr>
        <p:txBody>
          <a:bodyPr spcFirstLastPara="1" wrap="square" lIns="0" tIns="45700" rIns="0" bIns="45700" anchor="t" anchorCtr="0">
            <a:noAutofit/>
          </a:bodyPr>
          <a:lstStyle/>
          <a:p>
            <a:pPr marL="0" lvl="0" indent="0" algn="just" rtl="0">
              <a:lnSpc>
                <a:spcPct val="115000"/>
              </a:lnSpc>
              <a:spcBef>
                <a:spcPts val="1200"/>
              </a:spcBef>
              <a:spcAft>
                <a:spcPts val="0"/>
              </a:spcAft>
              <a:buNone/>
            </a:pPr>
            <a:r>
              <a:rPr lang="en-US" sz="2800" b="1"/>
              <a:t>Quantitative</a:t>
            </a:r>
            <a:r>
              <a:rPr lang="en-US" sz="2800"/>
              <a:t>: used to gather quantitative surveys and analytics to access the performance and user satisfaction of the chatbot. This includes:</a:t>
            </a:r>
            <a:endParaRPr sz="2800"/>
          </a:p>
          <a:p>
            <a:pPr marL="457200" lvl="0" indent="-406400" algn="just" rtl="0">
              <a:lnSpc>
                <a:spcPct val="115000"/>
              </a:lnSpc>
              <a:spcBef>
                <a:spcPts val="1200"/>
              </a:spcBef>
              <a:spcAft>
                <a:spcPts val="0"/>
              </a:spcAft>
              <a:buSzPts val="2800"/>
              <a:buChar char="●"/>
            </a:pPr>
            <a:r>
              <a:rPr lang="en-US" sz="2800"/>
              <a:t>Accuracy</a:t>
            </a:r>
            <a:endParaRPr sz="2800"/>
          </a:p>
          <a:p>
            <a:pPr marL="457200" lvl="0" indent="-406400" algn="just" rtl="0">
              <a:lnSpc>
                <a:spcPct val="115000"/>
              </a:lnSpc>
              <a:spcBef>
                <a:spcPts val="0"/>
              </a:spcBef>
              <a:spcAft>
                <a:spcPts val="0"/>
              </a:spcAft>
              <a:buSzPts val="2800"/>
              <a:buChar char="●"/>
            </a:pPr>
            <a:r>
              <a:rPr lang="en-US" sz="2800"/>
              <a:t>Precision and Recall</a:t>
            </a:r>
            <a:endParaRPr sz="2800"/>
          </a:p>
          <a:p>
            <a:pPr marL="457200" lvl="0" indent="-406400" algn="just" rtl="0">
              <a:lnSpc>
                <a:spcPct val="115000"/>
              </a:lnSpc>
              <a:spcBef>
                <a:spcPts val="0"/>
              </a:spcBef>
              <a:spcAft>
                <a:spcPts val="0"/>
              </a:spcAft>
              <a:buSzPts val="2800"/>
              <a:buChar char="●"/>
            </a:pPr>
            <a:r>
              <a:rPr lang="en-US" sz="2800"/>
              <a:t>F1 - score</a:t>
            </a:r>
            <a:endParaRPr sz="2800"/>
          </a:p>
          <a:p>
            <a:pPr marL="457200" lvl="0" indent="-406400" algn="just" rtl="0">
              <a:lnSpc>
                <a:spcPct val="115000"/>
              </a:lnSpc>
              <a:spcBef>
                <a:spcPts val="0"/>
              </a:spcBef>
              <a:spcAft>
                <a:spcPts val="0"/>
              </a:spcAft>
              <a:buSzPts val="2800"/>
              <a:buChar char="●"/>
            </a:pPr>
            <a:r>
              <a:rPr lang="en-US" sz="2800"/>
              <a:t>Response time</a:t>
            </a:r>
            <a:endParaRPr sz="2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9"/>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t>Data Preprocessing</a:t>
            </a:r>
            <a:endParaRPr b="1"/>
          </a:p>
        </p:txBody>
      </p:sp>
      <p:pic>
        <p:nvPicPr>
          <p:cNvPr id="412" name="Google Shape;412;p49"/>
          <p:cNvPicPr preferRelativeResize="0"/>
          <p:nvPr/>
        </p:nvPicPr>
        <p:blipFill rotWithShape="1">
          <a:blip r:embed="rId3">
            <a:alphaModFix/>
          </a:blip>
          <a:srcRect l="5205" t="18899" r="5205" b="5170"/>
          <a:stretch/>
        </p:blipFill>
        <p:spPr>
          <a:xfrm>
            <a:off x="125225" y="2063375"/>
            <a:ext cx="11941550" cy="36127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0"/>
          <p:cNvSpPr txBox="1">
            <a:spLocks noGrp="1"/>
          </p:cNvSpPr>
          <p:nvPr>
            <p:ph type="title"/>
          </p:nvPr>
        </p:nvSpPr>
        <p:spPr>
          <a:xfrm>
            <a:off x="486800" y="3040056"/>
            <a:ext cx="3200400" cy="777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Model Training</a:t>
            </a:r>
            <a:endParaRPr/>
          </a:p>
        </p:txBody>
      </p:sp>
      <p:pic>
        <p:nvPicPr>
          <p:cNvPr id="419" name="Google Shape;419;p50"/>
          <p:cNvPicPr preferRelativeResize="0"/>
          <p:nvPr/>
        </p:nvPicPr>
        <p:blipFill>
          <a:blip r:embed="rId3">
            <a:alphaModFix/>
          </a:blip>
          <a:stretch>
            <a:fillRect/>
          </a:stretch>
        </p:blipFill>
        <p:spPr>
          <a:xfrm>
            <a:off x="5151400" y="111450"/>
            <a:ext cx="6290275" cy="66351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1"/>
          <p:cNvSpPr txBox="1">
            <a:spLocks noGrp="1"/>
          </p:cNvSpPr>
          <p:nvPr>
            <p:ph type="title"/>
          </p:nvPr>
        </p:nvSpPr>
        <p:spPr>
          <a:xfrm>
            <a:off x="437475" y="2827954"/>
            <a:ext cx="3200400" cy="12021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ChatBot Development</a:t>
            </a:r>
            <a:endParaRPr/>
          </a:p>
        </p:txBody>
      </p:sp>
      <p:pic>
        <p:nvPicPr>
          <p:cNvPr id="426" name="Google Shape;426;p51"/>
          <p:cNvPicPr preferRelativeResize="0"/>
          <p:nvPr/>
        </p:nvPicPr>
        <p:blipFill>
          <a:blip r:embed="rId3">
            <a:alphaModFix/>
          </a:blip>
          <a:stretch>
            <a:fillRect/>
          </a:stretch>
        </p:blipFill>
        <p:spPr>
          <a:xfrm>
            <a:off x="4136725" y="1088361"/>
            <a:ext cx="8008000" cy="4376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2"/>
          <p:cNvSpPr txBox="1">
            <a:spLocks noGrp="1"/>
          </p:cNvSpPr>
          <p:nvPr>
            <p:ph type="title"/>
          </p:nvPr>
        </p:nvSpPr>
        <p:spPr>
          <a:xfrm>
            <a:off x="476925" y="2838456"/>
            <a:ext cx="3200400" cy="63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Use case Model</a:t>
            </a:r>
            <a:endParaRPr/>
          </a:p>
        </p:txBody>
      </p:sp>
      <p:pic>
        <p:nvPicPr>
          <p:cNvPr id="433" name="Google Shape;433;p52"/>
          <p:cNvPicPr preferRelativeResize="0"/>
          <p:nvPr/>
        </p:nvPicPr>
        <p:blipFill>
          <a:blip r:embed="rId3">
            <a:alphaModFix/>
          </a:blip>
          <a:stretch>
            <a:fillRect/>
          </a:stretch>
        </p:blipFill>
        <p:spPr>
          <a:xfrm>
            <a:off x="5011825" y="112825"/>
            <a:ext cx="6327550" cy="6632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3"/>
          <p:cNvSpPr txBox="1">
            <a:spLocks noGrp="1"/>
          </p:cNvSpPr>
          <p:nvPr>
            <p:ph type="title"/>
          </p:nvPr>
        </p:nvSpPr>
        <p:spPr>
          <a:xfrm>
            <a:off x="91850" y="2820125"/>
            <a:ext cx="3780900" cy="9645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User Flow</a:t>
            </a:r>
            <a:endParaRPr/>
          </a:p>
          <a:p>
            <a:pPr marL="0" lvl="0" indent="0" algn="l" rtl="0">
              <a:spcBef>
                <a:spcPts val="0"/>
              </a:spcBef>
              <a:spcAft>
                <a:spcPts val="0"/>
              </a:spcAft>
              <a:buNone/>
            </a:pPr>
            <a:endParaRPr/>
          </a:p>
        </p:txBody>
      </p:sp>
      <p:pic>
        <p:nvPicPr>
          <p:cNvPr id="440" name="Google Shape;440;p53"/>
          <p:cNvPicPr preferRelativeResize="0"/>
          <p:nvPr/>
        </p:nvPicPr>
        <p:blipFill>
          <a:blip r:embed="rId3">
            <a:alphaModFix/>
          </a:blip>
          <a:stretch>
            <a:fillRect/>
          </a:stretch>
        </p:blipFill>
        <p:spPr>
          <a:xfrm>
            <a:off x="4391900" y="152400"/>
            <a:ext cx="5968680" cy="65531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4"/>
          <p:cNvSpPr txBox="1">
            <a:spLocks noGrp="1"/>
          </p:cNvSpPr>
          <p:nvPr>
            <p:ph type="title"/>
          </p:nvPr>
        </p:nvSpPr>
        <p:spPr>
          <a:xfrm>
            <a:off x="91850" y="2820125"/>
            <a:ext cx="3780900" cy="63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Sequence Diagram</a:t>
            </a:r>
            <a:endParaRPr/>
          </a:p>
        </p:txBody>
      </p:sp>
      <p:pic>
        <p:nvPicPr>
          <p:cNvPr id="447" name="Google Shape;447;p54"/>
          <p:cNvPicPr preferRelativeResize="0"/>
          <p:nvPr/>
        </p:nvPicPr>
        <p:blipFill rotWithShape="1">
          <a:blip r:embed="rId3">
            <a:alphaModFix/>
          </a:blip>
          <a:srcRect l="17911" r="16238" b="71992"/>
          <a:stretch/>
        </p:blipFill>
        <p:spPr>
          <a:xfrm>
            <a:off x="4367875" y="867838"/>
            <a:ext cx="7261400" cy="51223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5"/>
          <p:cNvSpPr txBox="1">
            <a:spLocks noGrp="1"/>
          </p:cNvSpPr>
          <p:nvPr>
            <p:ph type="title"/>
          </p:nvPr>
        </p:nvSpPr>
        <p:spPr>
          <a:xfrm>
            <a:off x="91850" y="2820125"/>
            <a:ext cx="3780900" cy="63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Data flow Diagram</a:t>
            </a:r>
            <a:endParaRPr/>
          </a:p>
          <a:p>
            <a:pPr marL="0" lvl="0" indent="0" algn="l" rtl="0">
              <a:spcBef>
                <a:spcPts val="0"/>
              </a:spcBef>
              <a:spcAft>
                <a:spcPts val="0"/>
              </a:spcAft>
              <a:buNone/>
            </a:pPr>
            <a:r>
              <a:rPr lang="en-US"/>
              <a:t>Level 0</a:t>
            </a:r>
            <a:endParaRPr/>
          </a:p>
        </p:txBody>
      </p:sp>
      <p:pic>
        <p:nvPicPr>
          <p:cNvPr id="454" name="Google Shape;454;p55"/>
          <p:cNvPicPr preferRelativeResize="0"/>
          <p:nvPr/>
        </p:nvPicPr>
        <p:blipFill rotWithShape="1">
          <a:blip r:embed="rId3">
            <a:alphaModFix/>
          </a:blip>
          <a:srcRect l="6286" t="33180" r="6286" b="56476"/>
          <a:stretch/>
        </p:blipFill>
        <p:spPr>
          <a:xfrm>
            <a:off x="4289275" y="2400113"/>
            <a:ext cx="7541675" cy="14799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1167492" y="136526"/>
            <a:ext cx="9779183" cy="1570038"/>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5400"/>
              <a:buFont typeface="Calibri"/>
              <a:buNone/>
            </a:pPr>
            <a:r>
              <a:rPr lang="en-US" sz="5400" b="1"/>
              <a:t>Introduction</a:t>
            </a:r>
            <a:endParaRPr/>
          </a:p>
        </p:txBody>
      </p:sp>
      <p:sp>
        <p:nvSpPr>
          <p:cNvPr id="153" name="Google Shape;153;p20"/>
          <p:cNvSpPr txBox="1"/>
          <p:nvPr/>
        </p:nvSpPr>
        <p:spPr>
          <a:xfrm>
            <a:off x="1167500" y="2086500"/>
            <a:ext cx="7086000" cy="3436500"/>
          </a:xfrm>
          <a:prstGeom prst="rect">
            <a:avLst/>
          </a:prstGeom>
          <a:noFill/>
          <a:ln>
            <a:noFill/>
          </a:ln>
        </p:spPr>
        <p:txBody>
          <a:bodyPr spcFirstLastPara="1" wrap="square" lIns="91425" tIns="45700" rIns="91425" bIns="45700" anchor="t" anchorCtr="0">
            <a:noAutofit/>
          </a:bodyPr>
          <a:lstStyle/>
          <a:p>
            <a:pPr marL="91440" marR="0" lvl="0" indent="-146050" algn="l" rtl="0">
              <a:lnSpc>
                <a:spcPct val="90000"/>
              </a:lnSpc>
              <a:spcBef>
                <a:spcPts val="0"/>
              </a:spcBef>
              <a:spcAft>
                <a:spcPts val="0"/>
              </a:spcAft>
              <a:buClr>
                <a:schemeClr val="accent1"/>
              </a:buClr>
              <a:buSzPts val="2300"/>
              <a:buFont typeface="Calibri"/>
              <a:buChar char=" "/>
            </a:pPr>
            <a:r>
              <a:rPr lang="en-US" sz="2300" i="0" u="none" strike="noStrike" cap="none">
                <a:solidFill>
                  <a:srgbClr val="3F3F3F"/>
                </a:solidFill>
                <a:latin typeface="Calibri"/>
                <a:ea typeface="Calibri"/>
                <a:cs typeface="Calibri"/>
                <a:sym typeface="Calibri"/>
              </a:rPr>
              <a:t>The intersection of academia and technology presents innovative potential in higher education, with the University of Ibadan at the forefront. A silent revolution driven by Computer Science, AI, and Natural Language Processing is poised to transform student admissions, addressing complexity and inefficiencies.</a:t>
            </a:r>
            <a:endParaRPr sz="2300" i="0" u="none" strike="noStrike" cap="none">
              <a:solidFill>
                <a:srgbClr val="3F3F3F"/>
              </a:solidFill>
              <a:latin typeface="Calibri"/>
              <a:ea typeface="Calibri"/>
              <a:cs typeface="Calibri"/>
              <a:sym typeface="Calibri"/>
            </a:endParaRPr>
          </a:p>
          <a:p>
            <a:pPr marL="91440" marR="0" lvl="0" indent="-146050" algn="l" rtl="0">
              <a:lnSpc>
                <a:spcPct val="90000"/>
              </a:lnSpc>
              <a:spcBef>
                <a:spcPts val="1400"/>
              </a:spcBef>
              <a:spcAft>
                <a:spcPts val="0"/>
              </a:spcAft>
              <a:buClr>
                <a:schemeClr val="accent1"/>
              </a:buClr>
              <a:buSzPts val="2300"/>
              <a:buFont typeface="Calibri"/>
              <a:buChar char=" "/>
            </a:pPr>
            <a:r>
              <a:rPr lang="en-US" sz="2300" i="0" u="none" strike="noStrike" cap="none">
                <a:solidFill>
                  <a:srgbClr val="3F3F3F"/>
                </a:solidFill>
                <a:latin typeface="Calibri"/>
                <a:ea typeface="Calibri"/>
                <a:cs typeface="Calibri"/>
                <a:sym typeface="Calibri"/>
              </a:rPr>
              <a:t>Prospective students face challenges in navigating admission procedures, deadlines, and application status updates. Admissions </a:t>
            </a:r>
            <a:r>
              <a:rPr lang="en-US" sz="2300">
                <a:solidFill>
                  <a:srgbClr val="3F3F3F"/>
                </a:solidFill>
                <a:latin typeface="Calibri"/>
                <a:ea typeface="Calibri"/>
                <a:cs typeface="Calibri"/>
                <a:sym typeface="Calibri"/>
              </a:rPr>
              <a:t>staff</a:t>
            </a:r>
            <a:r>
              <a:rPr lang="en-US" sz="2300" i="0" u="none" strike="noStrike" cap="none">
                <a:solidFill>
                  <a:srgbClr val="3F3F3F"/>
                </a:solidFill>
                <a:latin typeface="Calibri"/>
                <a:ea typeface="Calibri"/>
                <a:cs typeface="Calibri"/>
                <a:sym typeface="Calibri"/>
              </a:rPr>
              <a:t> dedication is hampered by potential errors and delays, causing frustrations for ambitious students.</a:t>
            </a:r>
            <a:endParaRPr sz="2300">
              <a:latin typeface="Calibri"/>
              <a:ea typeface="Calibri"/>
              <a:cs typeface="Calibri"/>
              <a:sym typeface="Calibri"/>
            </a:endParaRPr>
          </a:p>
        </p:txBody>
      </p:sp>
      <p:pic>
        <p:nvPicPr>
          <p:cNvPr id="154" name="Google Shape;154;p20"/>
          <p:cNvPicPr preferRelativeResize="0"/>
          <p:nvPr/>
        </p:nvPicPr>
        <p:blipFill rotWithShape="1">
          <a:blip r:embed="rId3">
            <a:alphaModFix/>
          </a:blip>
          <a:srcRect l="15490"/>
          <a:stretch/>
        </p:blipFill>
        <p:spPr>
          <a:xfrm>
            <a:off x="7879050" y="3161350"/>
            <a:ext cx="4312950" cy="3195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6"/>
          <p:cNvSpPr txBox="1">
            <a:spLocks noGrp="1"/>
          </p:cNvSpPr>
          <p:nvPr>
            <p:ph type="title"/>
          </p:nvPr>
        </p:nvSpPr>
        <p:spPr>
          <a:xfrm>
            <a:off x="91850" y="2820125"/>
            <a:ext cx="3780900" cy="9645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Data flow Diagram</a:t>
            </a:r>
            <a:endParaRPr/>
          </a:p>
          <a:p>
            <a:pPr marL="0" lvl="0" indent="0" algn="l" rtl="0">
              <a:spcBef>
                <a:spcPts val="0"/>
              </a:spcBef>
              <a:spcAft>
                <a:spcPts val="0"/>
              </a:spcAft>
              <a:buNone/>
            </a:pPr>
            <a:r>
              <a:rPr lang="en-US"/>
              <a:t>Level 1</a:t>
            </a:r>
            <a:endParaRPr/>
          </a:p>
        </p:txBody>
      </p:sp>
      <p:pic>
        <p:nvPicPr>
          <p:cNvPr id="461" name="Google Shape;461;p56"/>
          <p:cNvPicPr preferRelativeResize="0"/>
          <p:nvPr/>
        </p:nvPicPr>
        <p:blipFill rotWithShape="1">
          <a:blip r:embed="rId3">
            <a:alphaModFix/>
          </a:blip>
          <a:srcRect t="47601" r="2638" b="4471"/>
          <a:stretch/>
        </p:blipFill>
        <p:spPr>
          <a:xfrm>
            <a:off x="4312825" y="245725"/>
            <a:ext cx="7658325" cy="62528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57"/>
          <p:cNvPicPr preferRelativeResize="0"/>
          <p:nvPr/>
        </p:nvPicPr>
        <p:blipFill rotWithShape="1">
          <a:blip r:embed="rId3">
            <a:alphaModFix/>
          </a:blip>
          <a:srcRect l="11167" t="4634" r="4100"/>
          <a:stretch/>
        </p:blipFill>
        <p:spPr>
          <a:xfrm>
            <a:off x="1235338" y="1826575"/>
            <a:ext cx="9860623" cy="4437825"/>
          </a:xfrm>
          <a:prstGeom prst="rect">
            <a:avLst/>
          </a:prstGeom>
          <a:noFill/>
          <a:ln>
            <a:noFill/>
          </a:ln>
        </p:spPr>
      </p:pic>
      <p:sp>
        <p:nvSpPr>
          <p:cNvPr id="468" name="Google Shape;468;p57"/>
          <p:cNvSpPr txBox="1">
            <a:spLocks noGrp="1"/>
          </p:cNvSpPr>
          <p:nvPr>
            <p:ph type="title"/>
          </p:nvPr>
        </p:nvSpPr>
        <p:spPr>
          <a:xfrm>
            <a:off x="1097275" y="711076"/>
            <a:ext cx="10058400" cy="10263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t>ChatBot Framework</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8"/>
          <p:cNvSpPr txBox="1">
            <a:spLocks noGrp="1"/>
          </p:cNvSpPr>
          <p:nvPr>
            <p:ph type="title" idx="4294967295"/>
          </p:nvPr>
        </p:nvSpPr>
        <p:spPr>
          <a:xfrm>
            <a:off x="712698" y="310600"/>
            <a:ext cx="7176600" cy="435000"/>
          </a:xfrm>
          <a:prstGeom prst="rect">
            <a:avLst/>
          </a:prstGeom>
          <a:noFill/>
          <a:ln>
            <a:noFill/>
          </a:ln>
        </p:spPr>
        <p:txBody>
          <a:bodyPr spcFirstLastPara="1" wrap="square" lIns="121900" tIns="121900" rIns="121900" bIns="1219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n-US" sz="4000" b="1"/>
              <a:t>ChatBot Interaction Design</a:t>
            </a:r>
            <a:endParaRPr sz="4000" b="1"/>
          </a:p>
        </p:txBody>
      </p:sp>
      <p:grpSp>
        <p:nvGrpSpPr>
          <p:cNvPr id="474" name="Google Shape;474;p58"/>
          <p:cNvGrpSpPr/>
          <p:nvPr/>
        </p:nvGrpSpPr>
        <p:grpSpPr>
          <a:xfrm>
            <a:off x="1044346" y="2482792"/>
            <a:ext cx="3074836" cy="3622942"/>
            <a:chOff x="1232288" y="1960313"/>
            <a:chExt cx="2040775" cy="3145734"/>
          </a:xfrm>
        </p:grpSpPr>
        <p:sp>
          <p:nvSpPr>
            <p:cNvPr id="475" name="Google Shape;475;p58"/>
            <p:cNvSpPr/>
            <p:nvPr/>
          </p:nvSpPr>
          <p:spPr>
            <a:xfrm>
              <a:off x="2018488" y="1960313"/>
              <a:ext cx="518250" cy="518250"/>
            </a:xfrm>
            <a:custGeom>
              <a:avLst/>
              <a:gdLst/>
              <a:ahLst/>
              <a:cxnLst/>
              <a:rect l="l" t="t" r="r" b="b"/>
              <a:pathLst>
                <a:path w="20730" h="20730" extrusionOk="0">
                  <a:moveTo>
                    <a:pt x="10371" y="1"/>
                  </a:moveTo>
                  <a:cubicBezTo>
                    <a:pt x="4644" y="1"/>
                    <a:pt x="1" y="4644"/>
                    <a:pt x="1" y="10371"/>
                  </a:cubicBezTo>
                  <a:cubicBezTo>
                    <a:pt x="1" y="16086"/>
                    <a:pt x="4644" y="20730"/>
                    <a:pt x="10371" y="20730"/>
                  </a:cubicBezTo>
                  <a:cubicBezTo>
                    <a:pt x="16086" y="20730"/>
                    <a:pt x="20729" y="16086"/>
                    <a:pt x="20729" y="10371"/>
                  </a:cubicBezTo>
                  <a:cubicBezTo>
                    <a:pt x="20729" y="4644"/>
                    <a:pt x="16086" y="1"/>
                    <a:pt x="1037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800">
                  <a:solidFill>
                    <a:srgbClr val="FFFFFF"/>
                  </a:solidFill>
                  <a:latin typeface="Fira Sans Extra Condensed Medium"/>
                  <a:ea typeface="Fira Sans Extra Condensed Medium"/>
                  <a:cs typeface="Fira Sans Extra Condensed Medium"/>
                  <a:sym typeface="Fira Sans Extra Condensed Medium"/>
                </a:rPr>
                <a:t>01</a:t>
              </a:r>
              <a:endParaRPr sz="1050">
                <a:solidFill>
                  <a:srgbClr val="000000"/>
                </a:solidFill>
                <a:latin typeface="Arial"/>
                <a:ea typeface="Arial"/>
                <a:cs typeface="Arial"/>
                <a:sym typeface="Arial"/>
              </a:endParaRPr>
            </a:p>
          </p:txBody>
        </p:sp>
        <p:sp>
          <p:nvSpPr>
            <p:cNvPr id="476" name="Google Shape;476;p58"/>
            <p:cNvSpPr/>
            <p:nvPr/>
          </p:nvSpPr>
          <p:spPr>
            <a:xfrm>
              <a:off x="2277738" y="2018663"/>
              <a:ext cx="359000" cy="559925"/>
            </a:xfrm>
            <a:custGeom>
              <a:avLst/>
              <a:gdLst/>
              <a:ahLst/>
              <a:cxnLst/>
              <a:rect l="l" t="t" r="r" b="b"/>
              <a:pathLst>
                <a:path w="14360" h="22397" fill="none" extrusionOk="0">
                  <a:moveTo>
                    <a:pt x="11907" y="1"/>
                  </a:moveTo>
                  <a:cubicBezTo>
                    <a:pt x="13455" y="2298"/>
                    <a:pt x="14360" y="5061"/>
                    <a:pt x="14360" y="8037"/>
                  </a:cubicBezTo>
                  <a:cubicBezTo>
                    <a:pt x="14360" y="15967"/>
                    <a:pt x="7930" y="22396"/>
                    <a:pt x="1" y="22396"/>
                  </a:cubicBezTo>
                </a:path>
              </a:pathLst>
            </a:custGeom>
            <a:noFill/>
            <a:ln w="81550" cap="flat" cmpd="sng">
              <a:solidFill>
                <a:schemeClr val="accent3"/>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grpSp>
          <p:nvGrpSpPr>
            <p:cNvPr id="477" name="Google Shape;477;p58"/>
            <p:cNvGrpSpPr/>
            <p:nvPr/>
          </p:nvGrpSpPr>
          <p:grpSpPr>
            <a:xfrm>
              <a:off x="1479938" y="2094138"/>
              <a:ext cx="1793125" cy="1395125"/>
              <a:chOff x="1597088" y="2023550"/>
              <a:chExt cx="1793125" cy="1395125"/>
            </a:xfrm>
          </p:grpSpPr>
          <p:sp>
            <p:nvSpPr>
              <p:cNvPr id="478" name="Google Shape;478;p58"/>
              <p:cNvSpPr/>
              <p:nvPr/>
            </p:nvSpPr>
            <p:spPr>
              <a:xfrm>
                <a:off x="2968088" y="2088450"/>
                <a:ext cx="367050" cy="126225"/>
              </a:xfrm>
              <a:custGeom>
                <a:avLst/>
                <a:gdLst/>
                <a:ahLst/>
                <a:cxnLst/>
                <a:rect l="l" t="t" r="r" b="b"/>
                <a:pathLst>
                  <a:path w="14682" h="5049" fill="none" extrusionOk="0">
                    <a:moveTo>
                      <a:pt x="14681" y="0"/>
                    </a:moveTo>
                    <a:lnTo>
                      <a:pt x="5037" y="0"/>
                    </a:lnTo>
                    <a:cubicBezTo>
                      <a:pt x="2251" y="0"/>
                      <a:pt x="1" y="2262"/>
                      <a:pt x="1" y="5048"/>
                    </a:cubicBezTo>
                  </a:path>
                </a:pathLst>
              </a:custGeom>
              <a:solidFill>
                <a:schemeClr val="accent1"/>
              </a:solidFill>
              <a:ln w="4077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479" name="Google Shape;479;p58"/>
              <p:cNvSpPr/>
              <p:nvPr/>
            </p:nvSpPr>
            <p:spPr>
              <a:xfrm>
                <a:off x="1597088" y="2214650"/>
                <a:ext cx="1371025" cy="1204025"/>
              </a:xfrm>
              <a:custGeom>
                <a:avLst/>
                <a:gdLst/>
                <a:ahLst/>
                <a:cxnLst/>
                <a:rect l="l" t="t" r="r" b="b"/>
                <a:pathLst>
                  <a:path w="54841" h="48161" fill="none" extrusionOk="0">
                    <a:moveTo>
                      <a:pt x="13872" y="1905"/>
                    </a:moveTo>
                    <a:lnTo>
                      <a:pt x="5037" y="1905"/>
                    </a:lnTo>
                    <a:cubicBezTo>
                      <a:pt x="2251" y="1905"/>
                      <a:pt x="1" y="4167"/>
                      <a:pt x="1" y="6954"/>
                    </a:cubicBezTo>
                    <a:lnTo>
                      <a:pt x="1" y="34671"/>
                    </a:lnTo>
                    <a:cubicBezTo>
                      <a:pt x="1" y="37457"/>
                      <a:pt x="2251" y="39719"/>
                      <a:pt x="5037" y="39719"/>
                    </a:cubicBezTo>
                    <a:lnTo>
                      <a:pt x="20372" y="39719"/>
                    </a:lnTo>
                    <a:cubicBezTo>
                      <a:pt x="21015" y="39719"/>
                      <a:pt x="21634" y="40029"/>
                      <a:pt x="22015" y="40553"/>
                    </a:cubicBezTo>
                    <a:lnTo>
                      <a:pt x="25766" y="47054"/>
                    </a:lnTo>
                    <a:cubicBezTo>
                      <a:pt x="26587" y="48161"/>
                      <a:pt x="28254" y="48161"/>
                      <a:pt x="29064" y="47054"/>
                    </a:cubicBezTo>
                    <a:lnTo>
                      <a:pt x="32814" y="40553"/>
                    </a:lnTo>
                    <a:cubicBezTo>
                      <a:pt x="33207" y="40029"/>
                      <a:pt x="33815" y="39719"/>
                      <a:pt x="34469" y="39719"/>
                    </a:cubicBezTo>
                    <a:lnTo>
                      <a:pt x="49793" y="39719"/>
                    </a:lnTo>
                    <a:cubicBezTo>
                      <a:pt x="52579" y="39719"/>
                      <a:pt x="54841" y="37457"/>
                      <a:pt x="54841" y="34671"/>
                    </a:cubicBezTo>
                    <a:lnTo>
                      <a:pt x="54841" y="0"/>
                    </a:lnTo>
                  </a:path>
                </a:pathLst>
              </a:custGeom>
              <a:solidFill>
                <a:schemeClr val="accent1"/>
              </a:solidFill>
              <a:ln w="4077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480" name="Google Shape;480;p58"/>
              <p:cNvSpPr/>
              <p:nvPr/>
            </p:nvSpPr>
            <p:spPr>
              <a:xfrm>
                <a:off x="3280038" y="2023550"/>
                <a:ext cx="110175" cy="129800"/>
              </a:xfrm>
              <a:custGeom>
                <a:avLst/>
                <a:gdLst/>
                <a:ahLst/>
                <a:cxnLst/>
                <a:rect l="l" t="t" r="r" b="b"/>
                <a:pathLst>
                  <a:path w="4407" h="5192" extrusionOk="0">
                    <a:moveTo>
                      <a:pt x="25" y="0"/>
                    </a:moveTo>
                    <a:lnTo>
                      <a:pt x="2263" y="2572"/>
                    </a:lnTo>
                    <a:lnTo>
                      <a:pt x="1" y="5180"/>
                    </a:lnTo>
                    <a:lnTo>
                      <a:pt x="13" y="5192"/>
                    </a:lnTo>
                    <a:lnTo>
                      <a:pt x="2120" y="5192"/>
                    </a:lnTo>
                    <a:lnTo>
                      <a:pt x="3334" y="3799"/>
                    </a:lnTo>
                    <a:lnTo>
                      <a:pt x="4406" y="2572"/>
                    </a:lnTo>
                    <a:lnTo>
                      <a:pt x="216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grpSp>
        <p:grpSp>
          <p:nvGrpSpPr>
            <p:cNvPr id="481" name="Google Shape;481;p58"/>
            <p:cNvGrpSpPr/>
            <p:nvPr/>
          </p:nvGrpSpPr>
          <p:grpSpPr>
            <a:xfrm>
              <a:off x="2143250" y="3673163"/>
              <a:ext cx="44375" cy="263450"/>
              <a:chOff x="2260263" y="3508250"/>
              <a:chExt cx="44375" cy="263450"/>
            </a:xfrm>
          </p:grpSpPr>
          <p:sp>
            <p:nvSpPr>
              <p:cNvPr id="482" name="Google Shape;482;p58"/>
              <p:cNvSpPr/>
              <p:nvPr/>
            </p:nvSpPr>
            <p:spPr>
              <a:xfrm>
                <a:off x="2260263" y="3508250"/>
                <a:ext cx="44375" cy="44375"/>
              </a:xfrm>
              <a:custGeom>
                <a:avLst/>
                <a:gdLst/>
                <a:ahLst/>
                <a:cxnLst/>
                <a:rect l="l" t="t" r="r" b="b"/>
                <a:pathLst>
                  <a:path w="1775" h="1775" extrusionOk="0">
                    <a:moveTo>
                      <a:pt x="894" y="1"/>
                    </a:moveTo>
                    <a:cubicBezTo>
                      <a:pt x="406" y="1"/>
                      <a:pt x="1" y="394"/>
                      <a:pt x="1" y="894"/>
                    </a:cubicBezTo>
                    <a:cubicBezTo>
                      <a:pt x="1" y="1382"/>
                      <a:pt x="406" y="1775"/>
                      <a:pt x="894" y="1775"/>
                    </a:cubicBezTo>
                    <a:cubicBezTo>
                      <a:pt x="1382" y="1775"/>
                      <a:pt x="1775" y="1382"/>
                      <a:pt x="1775" y="894"/>
                    </a:cubicBezTo>
                    <a:cubicBezTo>
                      <a:pt x="1775" y="394"/>
                      <a:pt x="1382" y="1"/>
                      <a:pt x="894"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483" name="Google Shape;483;p58"/>
              <p:cNvSpPr/>
              <p:nvPr/>
            </p:nvSpPr>
            <p:spPr>
              <a:xfrm>
                <a:off x="2260263" y="3584450"/>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484" name="Google Shape;484;p58"/>
              <p:cNvSpPr/>
              <p:nvPr/>
            </p:nvSpPr>
            <p:spPr>
              <a:xfrm>
                <a:off x="2260263" y="3660650"/>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485" name="Google Shape;485;p58"/>
              <p:cNvSpPr/>
              <p:nvPr/>
            </p:nvSpPr>
            <p:spPr>
              <a:xfrm>
                <a:off x="2260263" y="3727025"/>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grpSp>
        <p:sp>
          <p:nvSpPr>
            <p:cNvPr id="486" name="Google Shape;486;p58"/>
            <p:cNvSpPr txBox="1"/>
            <p:nvPr/>
          </p:nvSpPr>
          <p:spPr>
            <a:xfrm>
              <a:off x="1479938" y="2670763"/>
              <a:ext cx="1371000" cy="4008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800">
                  <a:solidFill>
                    <a:srgbClr val="434343"/>
                  </a:solidFill>
                  <a:latin typeface="Fira Sans Extra Condensed Medium"/>
                  <a:ea typeface="Fira Sans Extra Condensed Medium"/>
                  <a:cs typeface="Fira Sans Extra Condensed Medium"/>
                  <a:sym typeface="Fira Sans Extra Condensed Medium"/>
                </a:rPr>
                <a:t>Interface Design</a:t>
              </a:r>
              <a:endParaRPr sz="1800">
                <a:solidFill>
                  <a:srgbClr val="434343"/>
                </a:solidFill>
                <a:latin typeface="Fira Sans Extra Condensed Medium"/>
                <a:ea typeface="Fira Sans Extra Condensed Medium"/>
                <a:cs typeface="Fira Sans Extra Condensed Medium"/>
                <a:sym typeface="Fira Sans Extra Condensed Medium"/>
              </a:endParaRPr>
            </a:p>
          </p:txBody>
        </p:sp>
        <p:sp>
          <p:nvSpPr>
            <p:cNvPr id="487" name="Google Shape;487;p58"/>
            <p:cNvSpPr txBox="1"/>
            <p:nvPr/>
          </p:nvSpPr>
          <p:spPr>
            <a:xfrm>
              <a:off x="1232288" y="3946698"/>
              <a:ext cx="1866300" cy="1159349"/>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a:solidFill>
                    <a:schemeClr val="dk1"/>
                  </a:solidFill>
                  <a:latin typeface="Roboto"/>
                  <a:ea typeface="Roboto"/>
                  <a:cs typeface="Roboto"/>
                  <a:sym typeface="Roboto"/>
                </a:rPr>
                <a:t>Design of</a:t>
              </a:r>
              <a:r>
                <a:rPr lang="en-US" sz="1400">
                  <a:solidFill>
                    <a:schemeClr val="dk1"/>
                  </a:solidFill>
                  <a:latin typeface="Roboto"/>
                  <a:ea typeface="Roboto"/>
                  <a:cs typeface="Roboto"/>
                  <a:sym typeface="Roboto"/>
                </a:rPr>
                <a:t> the chatbot's conversation flow, the layout of the chat window, and the visual elements, such as buttons and menus, for a user-friendly experience.</a:t>
              </a:r>
              <a:endParaRPr sz="1400">
                <a:solidFill>
                  <a:schemeClr val="dk1"/>
                </a:solidFill>
                <a:latin typeface="Roboto"/>
                <a:ea typeface="Roboto"/>
                <a:cs typeface="Roboto"/>
                <a:sym typeface="Roboto"/>
              </a:endParaRPr>
            </a:p>
          </p:txBody>
        </p:sp>
      </p:grpSp>
      <p:grpSp>
        <p:nvGrpSpPr>
          <p:cNvPr id="488" name="Google Shape;488;p58"/>
          <p:cNvGrpSpPr/>
          <p:nvPr/>
        </p:nvGrpSpPr>
        <p:grpSpPr>
          <a:xfrm>
            <a:off x="3352991" y="1361876"/>
            <a:ext cx="3099577" cy="3376532"/>
            <a:chOff x="2764425" y="773432"/>
            <a:chExt cx="2057196" cy="2931781"/>
          </a:xfrm>
        </p:grpSpPr>
        <p:sp>
          <p:nvSpPr>
            <p:cNvPr id="489" name="Google Shape;489;p58"/>
            <p:cNvSpPr/>
            <p:nvPr/>
          </p:nvSpPr>
          <p:spPr>
            <a:xfrm>
              <a:off x="3706538" y="3084563"/>
              <a:ext cx="518250" cy="517950"/>
            </a:xfrm>
            <a:custGeom>
              <a:avLst/>
              <a:gdLst/>
              <a:ahLst/>
              <a:cxnLst/>
              <a:rect l="l" t="t" r="r" b="b"/>
              <a:pathLst>
                <a:path w="20730" h="20718" extrusionOk="0">
                  <a:moveTo>
                    <a:pt x="10359" y="1"/>
                  </a:moveTo>
                  <a:cubicBezTo>
                    <a:pt x="4644" y="1"/>
                    <a:pt x="1" y="4633"/>
                    <a:pt x="1" y="10359"/>
                  </a:cubicBezTo>
                  <a:cubicBezTo>
                    <a:pt x="1" y="16074"/>
                    <a:pt x="4644" y="20718"/>
                    <a:pt x="10359" y="20718"/>
                  </a:cubicBezTo>
                  <a:cubicBezTo>
                    <a:pt x="16086" y="20718"/>
                    <a:pt x="20729" y="16074"/>
                    <a:pt x="20729" y="10359"/>
                  </a:cubicBezTo>
                  <a:cubicBezTo>
                    <a:pt x="20729" y="4633"/>
                    <a:pt x="16086" y="1"/>
                    <a:pt x="10359"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800">
                  <a:solidFill>
                    <a:srgbClr val="FFFFFF"/>
                  </a:solidFill>
                  <a:latin typeface="Fira Sans Extra Condensed Medium"/>
                  <a:ea typeface="Fira Sans Extra Condensed Medium"/>
                  <a:cs typeface="Fira Sans Extra Condensed Medium"/>
                  <a:sym typeface="Fira Sans Extra Condensed Medium"/>
                </a:rPr>
                <a:t>02</a:t>
              </a:r>
              <a:endParaRPr sz="1050">
                <a:solidFill>
                  <a:srgbClr val="000000"/>
                </a:solidFill>
                <a:latin typeface="Arial"/>
                <a:ea typeface="Arial"/>
                <a:cs typeface="Arial"/>
                <a:sym typeface="Arial"/>
              </a:endParaRPr>
            </a:p>
          </p:txBody>
        </p:sp>
        <p:sp>
          <p:nvSpPr>
            <p:cNvPr id="490" name="Google Shape;490;p58"/>
            <p:cNvSpPr/>
            <p:nvPr/>
          </p:nvSpPr>
          <p:spPr>
            <a:xfrm>
              <a:off x="3526163" y="3098563"/>
              <a:ext cx="325650" cy="606650"/>
            </a:xfrm>
            <a:custGeom>
              <a:avLst/>
              <a:gdLst/>
              <a:ahLst/>
              <a:cxnLst/>
              <a:rect l="l" t="t" r="r" b="b"/>
              <a:pathLst>
                <a:path w="13026" h="24266" fill="none" extrusionOk="0">
                  <a:moveTo>
                    <a:pt x="13026" y="24265"/>
                  </a:moveTo>
                  <a:cubicBezTo>
                    <a:pt x="10311" y="23742"/>
                    <a:pt x="7716" y="22420"/>
                    <a:pt x="5608" y="20313"/>
                  </a:cubicBezTo>
                  <a:cubicBezTo>
                    <a:pt x="0" y="14705"/>
                    <a:pt x="0" y="5608"/>
                    <a:pt x="5608" y="1"/>
                  </a:cubicBezTo>
                </a:path>
              </a:pathLst>
            </a:custGeom>
            <a:noFill/>
            <a:ln w="81550" cap="flat" cmpd="sng">
              <a:solidFill>
                <a:schemeClr val="accent3"/>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grpSp>
          <p:nvGrpSpPr>
            <p:cNvPr id="491" name="Google Shape;491;p58"/>
            <p:cNvGrpSpPr/>
            <p:nvPr/>
          </p:nvGrpSpPr>
          <p:grpSpPr>
            <a:xfrm flipH="1">
              <a:off x="3028521" y="2170175"/>
              <a:ext cx="1793100" cy="1395450"/>
              <a:chOff x="2679963" y="2089625"/>
              <a:chExt cx="1793100" cy="1395450"/>
            </a:xfrm>
          </p:grpSpPr>
          <p:sp>
            <p:nvSpPr>
              <p:cNvPr id="492" name="Google Shape;492;p58"/>
              <p:cNvSpPr/>
              <p:nvPr/>
            </p:nvSpPr>
            <p:spPr>
              <a:xfrm>
                <a:off x="2735038" y="3293950"/>
                <a:ext cx="367025" cy="126225"/>
              </a:xfrm>
              <a:custGeom>
                <a:avLst/>
                <a:gdLst/>
                <a:ahLst/>
                <a:cxnLst/>
                <a:rect l="l" t="t" r="r" b="b"/>
                <a:pathLst>
                  <a:path w="14681" h="5049" fill="none" extrusionOk="0">
                    <a:moveTo>
                      <a:pt x="0" y="5048"/>
                    </a:moveTo>
                    <a:lnTo>
                      <a:pt x="9633" y="5048"/>
                    </a:lnTo>
                    <a:cubicBezTo>
                      <a:pt x="12419" y="5048"/>
                      <a:pt x="14681" y="2786"/>
                      <a:pt x="14681" y="0"/>
                    </a:cubicBezTo>
                  </a:path>
                </a:pathLst>
              </a:custGeom>
              <a:noFill/>
              <a:ln w="40775" cap="flat" cmpd="sng">
                <a:solidFill>
                  <a:schemeClr val="accent2"/>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493" name="Google Shape;493;p58"/>
              <p:cNvSpPr/>
              <p:nvPr/>
            </p:nvSpPr>
            <p:spPr>
              <a:xfrm>
                <a:off x="3102038" y="2089625"/>
                <a:ext cx="1371025" cy="1204350"/>
              </a:xfrm>
              <a:custGeom>
                <a:avLst/>
                <a:gdLst/>
                <a:ahLst/>
                <a:cxnLst/>
                <a:rect l="l" t="t" r="r" b="b"/>
                <a:pathLst>
                  <a:path w="54841" h="48174" fill="none" extrusionOk="0">
                    <a:moveTo>
                      <a:pt x="40958" y="46268"/>
                    </a:moveTo>
                    <a:lnTo>
                      <a:pt x="49793" y="46268"/>
                    </a:lnTo>
                    <a:cubicBezTo>
                      <a:pt x="52579" y="46268"/>
                      <a:pt x="54841" y="44006"/>
                      <a:pt x="54841" y="41220"/>
                    </a:cubicBezTo>
                    <a:lnTo>
                      <a:pt x="54841" y="13490"/>
                    </a:lnTo>
                    <a:cubicBezTo>
                      <a:pt x="54841" y="10704"/>
                      <a:pt x="52579" y="8454"/>
                      <a:pt x="49793" y="8454"/>
                    </a:cubicBezTo>
                    <a:lnTo>
                      <a:pt x="34469" y="8454"/>
                    </a:lnTo>
                    <a:cubicBezTo>
                      <a:pt x="33815" y="8454"/>
                      <a:pt x="33207" y="8145"/>
                      <a:pt x="32814" y="7621"/>
                    </a:cubicBezTo>
                    <a:lnTo>
                      <a:pt x="29064" y="1120"/>
                    </a:lnTo>
                    <a:cubicBezTo>
                      <a:pt x="28254" y="1"/>
                      <a:pt x="26587" y="1"/>
                      <a:pt x="25766" y="1120"/>
                    </a:cubicBezTo>
                    <a:lnTo>
                      <a:pt x="22015" y="7621"/>
                    </a:lnTo>
                    <a:cubicBezTo>
                      <a:pt x="21634" y="8145"/>
                      <a:pt x="21027" y="8454"/>
                      <a:pt x="20372" y="8454"/>
                    </a:cubicBezTo>
                    <a:lnTo>
                      <a:pt x="5037" y="8454"/>
                    </a:lnTo>
                    <a:cubicBezTo>
                      <a:pt x="2251" y="8454"/>
                      <a:pt x="1" y="10704"/>
                      <a:pt x="1" y="13490"/>
                    </a:cubicBezTo>
                    <a:lnTo>
                      <a:pt x="1" y="48173"/>
                    </a:lnTo>
                  </a:path>
                </a:pathLst>
              </a:custGeom>
              <a:solidFill>
                <a:schemeClr val="accent2"/>
              </a:solidFill>
              <a:ln w="40775" cap="flat" cmpd="sng">
                <a:solidFill>
                  <a:schemeClr val="accent2"/>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494" name="Google Shape;494;p58"/>
              <p:cNvSpPr/>
              <p:nvPr/>
            </p:nvSpPr>
            <p:spPr>
              <a:xfrm>
                <a:off x="2679963" y="3354975"/>
                <a:ext cx="110175" cy="130100"/>
              </a:xfrm>
              <a:custGeom>
                <a:avLst/>
                <a:gdLst/>
                <a:ahLst/>
                <a:cxnLst/>
                <a:rect l="l" t="t" r="r" b="b"/>
                <a:pathLst>
                  <a:path w="4407" h="5204" extrusionOk="0">
                    <a:moveTo>
                      <a:pt x="2287" y="0"/>
                    </a:moveTo>
                    <a:lnTo>
                      <a:pt x="1060" y="1405"/>
                    </a:lnTo>
                    <a:lnTo>
                      <a:pt x="1" y="2631"/>
                    </a:lnTo>
                    <a:lnTo>
                      <a:pt x="2239" y="5203"/>
                    </a:lnTo>
                    <a:lnTo>
                      <a:pt x="4370" y="5203"/>
                    </a:lnTo>
                    <a:lnTo>
                      <a:pt x="2132" y="2631"/>
                    </a:lnTo>
                    <a:lnTo>
                      <a:pt x="4406" y="12"/>
                    </a:lnTo>
                    <a:lnTo>
                      <a:pt x="4394"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grpSp>
        <p:grpSp>
          <p:nvGrpSpPr>
            <p:cNvPr id="495" name="Google Shape;495;p58"/>
            <p:cNvGrpSpPr/>
            <p:nvPr/>
          </p:nvGrpSpPr>
          <p:grpSpPr>
            <a:xfrm>
              <a:off x="3675238" y="1724113"/>
              <a:ext cx="44675" cy="263450"/>
              <a:chOff x="3765213" y="1736900"/>
              <a:chExt cx="44675" cy="263450"/>
            </a:xfrm>
          </p:grpSpPr>
          <p:sp>
            <p:nvSpPr>
              <p:cNvPr id="496" name="Google Shape;496;p58"/>
              <p:cNvSpPr/>
              <p:nvPr/>
            </p:nvSpPr>
            <p:spPr>
              <a:xfrm>
                <a:off x="3765213" y="1955675"/>
                <a:ext cx="44675" cy="44675"/>
              </a:xfrm>
              <a:custGeom>
                <a:avLst/>
                <a:gdLst/>
                <a:ahLst/>
                <a:cxnLst/>
                <a:rect l="l" t="t" r="r" b="b"/>
                <a:pathLst>
                  <a:path w="1787" h="1787" extrusionOk="0">
                    <a:moveTo>
                      <a:pt x="894" y="1"/>
                    </a:moveTo>
                    <a:cubicBezTo>
                      <a:pt x="406" y="1"/>
                      <a:pt x="1" y="406"/>
                      <a:pt x="1" y="894"/>
                    </a:cubicBezTo>
                    <a:cubicBezTo>
                      <a:pt x="1" y="1382"/>
                      <a:pt x="406" y="1787"/>
                      <a:pt x="894" y="1787"/>
                    </a:cubicBezTo>
                    <a:cubicBezTo>
                      <a:pt x="1382" y="1787"/>
                      <a:pt x="1787" y="1382"/>
                      <a:pt x="1787" y="894"/>
                    </a:cubicBezTo>
                    <a:cubicBezTo>
                      <a:pt x="1787" y="406"/>
                      <a:pt x="1382" y="1"/>
                      <a:pt x="894"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497" name="Google Shape;497;p58"/>
              <p:cNvSpPr/>
              <p:nvPr/>
            </p:nvSpPr>
            <p:spPr>
              <a:xfrm>
                <a:off x="3765213" y="1879475"/>
                <a:ext cx="44675" cy="44375"/>
              </a:xfrm>
              <a:custGeom>
                <a:avLst/>
                <a:gdLst/>
                <a:ahLst/>
                <a:cxnLst/>
                <a:rect l="l" t="t" r="r" b="b"/>
                <a:pathLst>
                  <a:path w="1787" h="1775" extrusionOk="0">
                    <a:moveTo>
                      <a:pt x="894" y="1"/>
                    </a:moveTo>
                    <a:cubicBezTo>
                      <a:pt x="406" y="1"/>
                      <a:pt x="1" y="406"/>
                      <a:pt x="1" y="894"/>
                    </a:cubicBezTo>
                    <a:cubicBezTo>
                      <a:pt x="1" y="1382"/>
                      <a:pt x="406" y="1775"/>
                      <a:pt x="894" y="1775"/>
                    </a:cubicBezTo>
                    <a:cubicBezTo>
                      <a:pt x="1382" y="1775"/>
                      <a:pt x="1787" y="1382"/>
                      <a:pt x="1787" y="894"/>
                    </a:cubicBezTo>
                    <a:cubicBezTo>
                      <a:pt x="1787" y="406"/>
                      <a:pt x="1382" y="1"/>
                      <a:pt x="894"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498" name="Google Shape;498;p58"/>
              <p:cNvSpPr/>
              <p:nvPr/>
            </p:nvSpPr>
            <p:spPr>
              <a:xfrm>
                <a:off x="3765213" y="1803275"/>
                <a:ext cx="44675" cy="44375"/>
              </a:xfrm>
              <a:custGeom>
                <a:avLst/>
                <a:gdLst/>
                <a:ahLst/>
                <a:cxnLst/>
                <a:rect l="l" t="t" r="r" b="b"/>
                <a:pathLst>
                  <a:path w="1787" h="1775" extrusionOk="0">
                    <a:moveTo>
                      <a:pt x="894" y="1"/>
                    </a:moveTo>
                    <a:cubicBezTo>
                      <a:pt x="406" y="1"/>
                      <a:pt x="1" y="394"/>
                      <a:pt x="1" y="894"/>
                    </a:cubicBezTo>
                    <a:cubicBezTo>
                      <a:pt x="1" y="1382"/>
                      <a:pt x="406" y="1775"/>
                      <a:pt x="894" y="1775"/>
                    </a:cubicBezTo>
                    <a:cubicBezTo>
                      <a:pt x="1382" y="1775"/>
                      <a:pt x="1787" y="1382"/>
                      <a:pt x="1787" y="894"/>
                    </a:cubicBezTo>
                    <a:cubicBezTo>
                      <a:pt x="1787" y="394"/>
                      <a:pt x="1382" y="1"/>
                      <a:pt x="894"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499" name="Google Shape;499;p58"/>
              <p:cNvSpPr/>
              <p:nvPr/>
            </p:nvSpPr>
            <p:spPr>
              <a:xfrm>
                <a:off x="3765213" y="1736900"/>
                <a:ext cx="44675" cy="44375"/>
              </a:xfrm>
              <a:custGeom>
                <a:avLst/>
                <a:gdLst/>
                <a:ahLst/>
                <a:cxnLst/>
                <a:rect l="l" t="t" r="r" b="b"/>
                <a:pathLst>
                  <a:path w="1787" h="1775" extrusionOk="0">
                    <a:moveTo>
                      <a:pt x="894" y="1"/>
                    </a:moveTo>
                    <a:cubicBezTo>
                      <a:pt x="406" y="1"/>
                      <a:pt x="1" y="394"/>
                      <a:pt x="1" y="894"/>
                    </a:cubicBezTo>
                    <a:cubicBezTo>
                      <a:pt x="1" y="1382"/>
                      <a:pt x="406" y="1775"/>
                      <a:pt x="894" y="1775"/>
                    </a:cubicBezTo>
                    <a:cubicBezTo>
                      <a:pt x="1382" y="1775"/>
                      <a:pt x="1787" y="1382"/>
                      <a:pt x="1787" y="894"/>
                    </a:cubicBezTo>
                    <a:cubicBezTo>
                      <a:pt x="1787" y="394"/>
                      <a:pt x="1382" y="1"/>
                      <a:pt x="894"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grpSp>
        <p:sp>
          <p:nvSpPr>
            <p:cNvPr id="500" name="Google Shape;500;p58"/>
            <p:cNvSpPr txBox="1"/>
            <p:nvPr/>
          </p:nvSpPr>
          <p:spPr>
            <a:xfrm>
              <a:off x="3012075" y="2594563"/>
              <a:ext cx="1371000" cy="4008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800">
                  <a:solidFill>
                    <a:srgbClr val="434343"/>
                  </a:solidFill>
                  <a:latin typeface="Fira Sans Extra Condensed Medium"/>
                  <a:ea typeface="Fira Sans Extra Condensed Medium"/>
                  <a:cs typeface="Fira Sans Extra Condensed Medium"/>
                  <a:sym typeface="Fira Sans Extra Condensed Medium"/>
                </a:rPr>
                <a:t>Conversational Design</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501" name="Google Shape;501;p58"/>
            <p:cNvSpPr txBox="1"/>
            <p:nvPr/>
          </p:nvSpPr>
          <p:spPr>
            <a:xfrm>
              <a:off x="2764425" y="773432"/>
              <a:ext cx="1866300" cy="5727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a:solidFill>
                    <a:schemeClr val="dk1"/>
                  </a:solidFill>
                </a:rPr>
                <a:t>Design of the</a:t>
              </a:r>
              <a:r>
                <a:rPr lang="en-US" sz="1400" b="0" i="0">
                  <a:solidFill>
                    <a:schemeClr val="dk1"/>
                  </a:solidFill>
                  <a:latin typeface="Arial"/>
                  <a:ea typeface="Arial"/>
                  <a:cs typeface="Arial"/>
                  <a:sym typeface="Arial"/>
                </a:rPr>
                <a:t> dialogue script that outlines how the chatbot will interact with users, the questions it will ask, and the responses it will provide based on user inputs.</a:t>
              </a:r>
              <a:endParaRPr sz="1400">
                <a:solidFill>
                  <a:schemeClr val="dk1"/>
                </a:solidFill>
                <a:latin typeface="Roboto"/>
                <a:ea typeface="Roboto"/>
                <a:cs typeface="Roboto"/>
                <a:sym typeface="Roboto"/>
              </a:endParaRPr>
            </a:p>
          </p:txBody>
        </p:sp>
      </p:grpSp>
      <p:grpSp>
        <p:nvGrpSpPr>
          <p:cNvPr id="502" name="Google Shape;502;p58"/>
          <p:cNvGrpSpPr/>
          <p:nvPr/>
        </p:nvGrpSpPr>
        <p:grpSpPr>
          <a:xfrm>
            <a:off x="5710808" y="2482793"/>
            <a:ext cx="3074797" cy="3062952"/>
            <a:chOff x="4329430" y="1960313"/>
            <a:chExt cx="2040749" cy="2659505"/>
          </a:xfrm>
        </p:grpSpPr>
        <p:sp>
          <p:nvSpPr>
            <p:cNvPr id="503" name="Google Shape;503;p58"/>
            <p:cNvSpPr/>
            <p:nvPr/>
          </p:nvSpPr>
          <p:spPr>
            <a:xfrm>
              <a:off x="5116038" y="1960313"/>
              <a:ext cx="517950" cy="518250"/>
            </a:xfrm>
            <a:custGeom>
              <a:avLst/>
              <a:gdLst/>
              <a:ahLst/>
              <a:cxnLst/>
              <a:rect l="l" t="t" r="r" b="b"/>
              <a:pathLst>
                <a:path w="20718" h="20730" extrusionOk="0">
                  <a:moveTo>
                    <a:pt x="10359" y="1"/>
                  </a:moveTo>
                  <a:cubicBezTo>
                    <a:pt x="4632" y="1"/>
                    <a:pt x="1" y="4644"/>
                    <a:pt x="1" y="10371"/>
                  </a:cubicBezTo>
                  <a:cubicBezTo>
                    <a:pt x="1" y="16086"/>
                    <a:pt x="4632" y="20730"/>
                    <a:pt x="10359" y="20730"/>
                  </a:cubicBezTo>
                  <a:cubicBezTo>
                    <a:pt x="16086" y="20730"/>
                    <a:pt x="20718" y="16086"/>
                    <a:pt x="20718" y="10371"/>
                  </a:cubicBezTo>
                  <a:cubicBezTo>
                    <a:pt x="20718" y="4644"/>
                    <a:pt x="16086" y="1"/>
                    <a:pt x="10359"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800">
                  <a:solidFill>
                    <a:srgbClr val="FFFFFF"/>
                  </a:solidFill>
                  <a:latin typeface="Fira Sans Extra Condensed Medium"/>
                  <a:ea typeface="Fira Sans Extra Condensed Medium"/>
                  <a:cs typeface="Fira Sans Extra Condensed Medium"/>
                  <a:sym typeface="Fira Sans Extra Condensed Medium"/>
                </a:rPr>
                <a:t>03</a:t>
              </a:r>
              <a:endParaRPr sz="1050">
                <a:solidFill>
                  <a:srgbClr val="000000"/>
                </a:solidFill>
                <a:latin typeface="Arial"/>
                <a:ea typeface="Arial"/>
                <a:cs typeface="Arial"/>
                <a:sym typeface="Arial"/>
              </a:endParaRPr>
            </a:p>
          </p:txBody>
        </p:sp>
        <p:sp>
          <p:nvSpPr>
            <p:cNvPr id="504" name="Google Shape;504;p58"/>
            <p:cNvSpPr/>
            <p:nvPr/>
          </p:nvSpPr>
          <p:spPr>
            <a:xfrm>
              <a:off x="5375013" y="2018663"/>
              <a:ext cx="359275" cy="559925"/>
            </a:xfrm>
            <a:custGeom>
              <a:avLst/>
              <a:gdLst/>
              <a:ahLst/>
              <a:cxnLst/>
              <a:rect l="l" t="t" r="r" b="b"/>
              <a:pathLst>
                <a:path w="14371" h="22397" fill="none" extrusionOk="0">
                  <a:moveTo>
                    <a:pt x="11918" y="1"/>
                  </a:moveTo>
                  <a:cubicBezTo>
                    <a:pt x="13466" y="2298"/>
                    <a:pt x="14371" y="5061"/>
                    <a:pt x="14371" y="8037"/>
                  </a:cubicBezTo>
                  <a:cubicBezTo>
                    <a:pt x="14371" y="15967"/>
                    <a:pt x="7930" y="22396"/>
                    <a:pt x="0" y="22396"/>
                  </a:cubicBezTo>
                </a:path>
              </a:pathLst>
            </a:custGeom>
            <a:noFill/>
            <a:ln w="81550" cap="flat" cmpd="sng">
              <a:solidFill>
                <a:schemeClr val="accent3"/>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grpSp>
          <p:nvGrpSpPr>
            <p:cNvPr id="505" name="Google Shape;505;p58"/>
            <p:cNvGrpSpPr/>
            <p:nvPr/>
          </p:nvGrpSpPr>
          <p:grpSpPr>
            <a:xfrm>
              <a:off x="4577079" y="2094138"/>
              <a:ext cx="1793100" cy="1395125"/>
              <a:chOff x="4618913" y="2023550"/>
              <a:chExt cx="1793100" cy="1395125"/>
            </a:xfrm>
          </p:grpSpPr>
          <p:sp>
            <p:nvSpPr>
              <p:cNvPr id="506" name="Google Shape;506;p58"/>
              <p:cNvSpPr/>
              <p:nvPr/>
            </p:nvSpPr>
            <p:spPr>
              <a:xfrm>
                <a:off x="5989913" y="2088450"/>
                <a:ext cx="367025" cy="126225"/>
              </a:xfrm>
              <a:custGeom>
                <a:avLst/>
                <a:gdLst/>
                <a:ahLst/>
                <a:cxnLst/>
                <a:rect l="l" t="t" r="r" b="b"/>
                <a:pathLst>
                  <a:path w="14681" h="5049" fill="none" extrusionOk="0">
                    <a:moveTo>
                      <a:pt x="14681" y="0"/>
                    </a:moveTo>
                    <a:lnTo>
                      <a:pt x="5037" y="0"/>
                    </a:lnTo>
                    <a:cubicBezTo>
                      <a:pt x="2262" y="0"/>
                      <a:pt x="0" y="2262"/>
                      <a:pt x="0" y="5048"/>
                    </a:cubicBezTo>
                  </a:path>
                </a:pathLst>
              </a:custGeom>
              <a:noFill/>
              <a:ln w="40775" cap="flat" cmpd="sng">
                <a:solidFill>
                  <a:schemeClr val="accent5"/>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507" name="Google Shape;507;p58"/>
              <p:cNvSpPr/>
              <p:nvPr/>
            </p:nvSpPr>
            <p:spPr>
              <a:xfrm>
                <a:off x="4618913" y="2214650"/>
                <a:ext cx="1371025" cy="1204025"/>
              </a:xfrm>
              <a:custGeom>
                <a:avLst/>
                <a:gdLst/>
                <a:ahLst/>
                <a:cxnLst/>
                <a:rect l="l" t="t" r="r" b="b"/>
                <a:pathLst>
                  <a:path w="54841" h="48161" fill="none" extrusionOk="0">
                    <a:moveTo>
                      <a:pt x="13883" y="1905"/>
                    </a:moveTo>
                    <a:lnTo>
                      <a:pt x="5036" y="1905"/>
                    </a:lnTo>
                    <a:cubicBezTo>
                      <a:pt x="2250" y="1905"/>
                      <a:pt x="0" y="4167"/>
                      <a:pt x="0" y="6954"/>
                    </a:cubicBezTo>
                    <a:lnTo>
                      <a:pt x="0" y="34671"/>
                    </a:lnTo>
                    <a:cubicBezTo>
                      <a:pt x="0" y="37457"/>
                      <a:pt x="2250" y="39719"/>
                      <a:pt x="5036" y="39719"/>
                    </a:cubicBezTo>
                    <a:lnTo>
                      <a:pt x="20372" y="39719"/>
                    </a:lnTo>
                    <a:cubicBezTo>
                      <a:pt x="21027" y="39719"/>
                      <a:pt x="21634" y="40029"/>
                      <a:pt x="22015" y="40553"/>
                    </a:cubicBezTo>
                    <a:lnTo>
                      <a:pt x="25765" y="47054"/>
                    </a:lnTo>
                    <a:cubicBezTo>
                      <a:pt x="26587" y="48161"/>
                      <a:pt x="28254" y="48161"/>
                      <a:pt x="29063" y="47054"/>
                    </a:cubicBezTo>
                    <a:lnTo>
                      <a:pt x="32814" y="40553"/>
                    </a:lnTo>
                    <a:cubicBezTo>
                      <a:pt x="33207" y="40029"/>
                      <a:pt x="33814" y="39719"/>
                      <a:pt x="34469" y="39719"/>
                    </a:cubicBezTo>
                    <a:lnTo>
                      <a:pt x="49792" y="39719"/>
                    </a:lnTo>
                    <a:cubicBezTo>
                      <a:pt x="52578" y="39719"/>
                      <a:pt x="54840" y="37457"/>
                      <a:pt x="54840" y="34671"/>
                    </a:cubicBezTo>
                    <a:lnTo>
                      <a:pt x="54840" y="0"/>
                    </a:lnTo>
                  </a:path>
                </a:pathLst>
              </a:custGeom>
              <a:noFill/>
              <a:ln w="40775" cap="flat" cmpd="sng">
                <a:solidFill>
                  <a:schemeClr val="accent5"/>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508" name="Google Shape;508;p58"/>
              <p:cNvSpPr/>
              <p:nvPr/>
            </p:nvSpPr>
            <p:spPr>
              <a:xfrm>
                <a:off x="6301863" y="2023550"/>
                <a:ext cx="110150" cy="129800"/>
              </a:xfrm>
              <a:custGeom>
                <a:avLst/>
                <a:gdLst/>
                <a:ahLst/>
                <a:cxnLst/>
                <a:rect l="l" t="t" r="r" b="b"/>
                <a:pathLst>
                  <a:path w="4406" h="5192" extrusionOk="0">
                    <a:moveTo>
                      <a:pt x="24" y="0"/>
                    </a:moveTo>
                    <a:lnTo>
                      <a:pt x="2274" y="2572"/>
                    </a:lnTo>
                    <a:lnTo>
                      <a:pt x="0" y="5180"/>
                    </a:lnTo>
                    <a:lnTo>
                      <a:pt x="12" y="5192"/>
                    </a:lnTo>
                    <a:lnTo>
                      <a:pt x="2119" y="5192"/>
                    </a:lnTo>
                    <a:lnTo>
                      <a:pt x="3334" y="3799"/>
                    </a:lnTo>
                    <a:lnTo>
                      <a:pt x="4405" y="2572"/>
                    </a:lnTo>
                    <a:lnTo>
                      <a:pt x="2167" y="0"/>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grpSp>
        <p:grpSp>
          <p:nvGrpSpPr>
            <p:cNvPr id="509" name="Google Shape;509;p58"/>
            <p:cNvGrpSpPr/>
            <p:nvPr/>
          </p:nvGrpSpPr>
          <p:grpSpPr>
            <a:xfrm>
              <a:off x="5240393" y="3673163"/>
              <a:ext cx="44375" cy="263450"/>
              <a:chOff x="5282088" y="3508250"/>
              <a:chExt cx="44375" cy="263450"/>
            </a:xfrm>
          </p:grpSpPr>
          <p:sp>
            <p:nvSpPr>
              <p:cNvPr id="510" name="Google Shape;510;p58"/>
              <p:cNvSpPr/>
              <p:nvPr/>
            </p:nvSpPr>
            <p:spPr>
              <a:xfrm>
                <a:off x="5282088" y="3508250"/>
                <a:ext cx="44375" cy="44375"/>
              </a:xfrm>
              <a:custGeom>
                <a:avLst/>
                <a:gdLst/>
                <a:ahLst/>
                <a:cxnLst/>
                <a:rect l="l" t="t" r="r" b="b"/>
                <a:pathLst>
                  <a:path w="1775" h="1775" extrusionOk="0">
                    <a:moveTo>
                      <a:pt x="893" y="1"/>
                    </a:moveTo>
                    <a:cubicBezTo>
                      <a:pt x="405" y="1"/>
                      <a:pt x="0" y="394"/>
                      <a:pt x="0" y="894"/>
                    </a:cubicBezTo>
                    <a:cubicBezTo>
                      <a:pt x="0" y="1382"/>
                      <a:pt x="405" y="1775"/>
                      <a:pt x="893" y="1775"/>
                    </a:cubicBezTo>
                    <a:cubicBezTo>
                      <a:pt x="1381" y="1775"/>
                      <a:pt x="1774" y="1382"/>
                      <a:pt x="1774" y="894"/>
                    </a:cubicBezTo>
                    <a:cubicBezTo>
                      <a:pt x="1774" y="394"/>
                      <a:pt x="1381" y="1"/>
                      <a:pt x="89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511" name="Google Shape;511;p58"/>
              <p:cNvSpPr/>
              <p:nvPr/>
            </p:nvSpPr>
            <p:spPr>
              <a:xfrm>
                <a:off x="5282088" y="3584450"/>
                <a:ext cx="44375" cy="44675"/>
              </a:xfrm>
              <a:custGeom>
                <a:avLst/>
                <a:gdLst/>
                <a:ahLst/>
                <a:cxnLst/>
                <a:rect l="l" t="t" r="r" b="b"/>
                <a:pathLst>
                  <a:path w="1775" h="1787" extrusionOk="0">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512" name="Google Shape;512;p58"/>
              <p:cNvSpPr/>
              <p:nvPr/>
            </p:nvSpPr>
            <p:spPr>
              <a:xfrm>
                <a:off x="5282088" y="3660650"/>
                <a:ext cx="44375" cy="44675"/>
              </a:xfrm>
              <a:custGeom>
                <a:avLst/>
                <a:gdLst/>
                <a:ahLst/>
                <a:cxnLst/>
                <a:rect l="l" t="t" r="r" b="b"/>
                <a:pathLst>
                  <a:path w="1775" h="1787" extrusionOk="0">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513" name="Google Shape;513;p58"/>
              <p:cNvSpPr/>
              <p:nvPr/>
            </p:nvSpPr>
            <p:spPr>
              <a:xfrm>
                <a:off x="5282088" y="3727025"/>
                <a:ext cx="44375" cy="44675"/>
              </a:xfrm>
              <a:custGeom>
                <a:avLst/>
                <a:gdLst/>
                <a:ahLst/>
                <a:cxnLst/>
                <a:rect l="l" t="t" r="r" b="b"/>
                <a:pathLst>
                  <a:path w="1775" h="1787" extrusionOk="0">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grpSp>
        <p:sp>
          <p:nvSpPr>
            <p:cNvPr id="514" name="Google Shape;514;p58"/>
            <p:cNvSpPr txBox="1"/>
            <p:nvPr/>
          </p:nvSpPr>
          <p:spPr>
            <a:xfrm>
              <a:off x="4515918" y="2670763"/>
              <a:ext cx="1452634" cy="4008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800">
                  <a:solidFill>
                    <a:srgbClr val="434343"/>
                  </a:solidFill>
                  <a:latin typeface="Fira Sans Extra Condensed Medium"/>
                  <a:ea typeface="Fira Sans Extra Condensed Medium"/>
                  <a:cs typeface="Fira Sans Extra Condensed Medium"/>
                  <a:sym typeface="Fira Sans Extra Condensed Medium"/>
                </a:rPr>
                <a:t>Knowledge Base Design</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515" name="Google Shape;515;p58"/>
            <p:cNvSpPr txBox="1"/>
            <p:nvPr/>
          </p:nvSpPr>
          <p:spPr>
            <a:xfrm>
              <a:off x="4329430" y="4047118"/>
              <a:ext cx="1866300" cy="5727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a:solidFill>
                    <a:schemeClr val="dk1"/>
                  </a:solidFill>
                  <a:latin typeface="Roboto"/>
                  <a:ea typeface="Roboto"/>
                  <a:cs typeface="Roboto"/>
                  <a:sym typeface="Roboto"/>
                </a:rPr>
                <a:t>Design of </a:t>
              </a:r>
              <a:r>
                <a:rPr lang="en-US" sz="1400">
                  <a:solidFill>
                    <a:schemeClr val="dk1"/>
                  </a:solidFill>
                  <a:latin typeface="Roboto"/>
                  <a:ea typeface="Roboto"/>
                  <a:cs typeface="Roboto"/>
                  <a:sym typeface="Roboto"/>
                </a:rPr>
                <a:t>the information and data it will draw upon to answer user queries</a:t>
              </a:r>
              <a:endParaRPr/>
            </a:p>
          </p:txBody>
        </p:sp>
      </p:grpSp>
      <p:grpSp>
        <p:nvGrpSpPr>
          <p:cNvPr id="516" name="Google Shape;516;p58"/>
          <p:cNvGrpSpPr/>
          <p:nvPr/>
        </p:nvGrpSpPr>
        <p:grpSpPr>
          <a:xfrm>
            <a:off x="8476143" y="2136455"/>
            <a:ext cx="3044446" cy="3272013"/>
            <a:chOff x="1252458" y="1960313"/>
            <a:chExt cx="2020605" cy="2841029"/>
          </a:xfrm>
        </p:grpSpPr>
        <p:sp>
          <p:nvSpPr>
            <p:cNvPr id="517" name="Google Shape;517;p58"/>
            <p:cNvSpPr/>
            <p:nvPr/>
          </p:nvSpPr>
          <p:spPr>
            <a:xfrm>
              <a:off x="2018488" y="1960313"/>
              <a:ext cx="518250" cy="518250"/>
            </a:xfrm>
            <a:custGeom>
              <a:avLst/>
              <a:gdLst/>
              <a:ahLst/>
              <a:cxnLst/>
              <a:rect l="l" t="t" r="r" b="b"/>
              <a:pathLst>
                <a:path w="20730" h="20730" extrusionOk="0">
                  <a:moveTo>
                    <a:pt x="10371" y="1"/>
                  </a:moveTo>
                  <a:cubicBezTo>
                    <a:pt x="4644" y="1"/>
                    <a:pt x="1" y="4644"/>
                    <a:pt x="1" y="10371"/>
                  </a:cubicBezTo>
                  <a:cubicBezTo>
                    <a:pt x="1" y="16086"/>
                    <a:pt x="4644" y="20730"/>
                    <a:pt x="10371" y="20730"/>
                  </a:cubicBezTo>
                  <a:cubicBezTo>
                    <a:pt x="16086" y="20730"/>
                    <a:pt x="20729" y="16086"/>
                    <a:pt x="20729" y="10371"/>
                  </a:cubicBezTo>
                  <a:cubicBezTo>
                    <a:pt x="20729" y="4644"/>
                    <a:pt x="16086" y="1"/>
                    <a:pt x="10371"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800">
                  <a:solidFill>
                    <a:srgbClr val="FFFFFF"/>
                  </a:solidFill>
                  <a:latin typeface="Fira Sans Extra Condensed Medium"/>
                  <a:ea typeface="Fira Sans Extra Condensed Medium"/>
                  <a:cs typeface="Fira Sans Extra Condensed Medium"/>
                  <a:sym typeface="Fira Sans Extra Condensed Medium"/>
                </a:rPr>
                <a:t>04</a:t>
              </a:r>
              <a:endParaRPr sz="1050">
                <a:solidFill>
                  <a:srgbClr val="000000"/>
                </a:solidFill>
                <a:latin typeface="Arial"/>
                <a:ea typeface="Arial"/>
                <a:cs typeface="Arial"/>
                <a:sym typeface="Arial"/>
              </a:endParaRPr>
            </a:p>
          </p:txBody>
        </p:sp>
        <p:sp>
          <p:nvSpPr>
            <p:cNvPr id="518" name="Google Shape;518;p58"/>
            <p:cNvSpPr/>
            <p:nvPr/>
          </p:nvSpPr>
          <p:spPr>
            <a:xfrm>
              <a:off x="2277738" y="2018663"/>
              <a:ext cx="359000" cy="559925"/>
            </a:xfrm>
            <a:custGeom>
              <a:avLst/>
              <a:gdLst/>
              <a:ahLst/>
              <a:cxnLst/>
              <a:rect l="l" t="t" r="r" b="b"/>
              <a:pathLst>
                <a:path w="14360" h="22397" fill="none" extrusionOk="0">
                  <a:moveTo>
                    <a:pt x="11907" y="1"/>
                  </a:moveTo>
                  <a:cubicBezTo>
                    <a:pt x="13455" y="2298"/>
                    <a:pt x="14360" y="5061"/>
                    <a:pt x="14360" y="8037"/>
                  </a:cubicBezTo>
                  <a:cubicBezTo>
                    <a:pt x="14360" y="15967"/>
                    <a:pt x="7930" y="22396"/>
                    <a:pt x="1" y="22396"/>
                  </a:cubicBezTo>
                </a:path>
              </a:pathLst>
            </a:custGeom>
            <a:noFill/>
            <a:ln w="81550" cap="flat" cmpd="sng">
              <a:solidFill>
                <a:schemeClr val="accent3"/>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grpSp>
          <p:nvGrpSpPr>
            <p:cNvPr id="519" name="Google Shape;519;p58"/>
            <p:cNvGrpSpPr/>
            <p:nvPr/>
          </p:nvGrpSpPr>
          <p:grpSpPr>
            <a:xfrm>
              <a:off x="1479938" y="2094138"/>
              <a:ext cx="1793125" cy="1395125"/>
              <a:chOff x="1597088" y="2023550"/>
              <a:chExt cx="1793125" cy="1395125"/>
            </a:xfrm>
          </p:grpSpPr>
          <p:sp>
            <p:nvSpPr>
              <p:cNvPr id="520" name="Google Shape;520;p58"/>
              <p:cNvSpPr/>
              <p:nvPr/>
            </p:nvSpPr>
            <p:spPr>
              <a:xfrm>
                <a:off x="2968088" y="2088450"/>
                <a:ext cx="367050" cy="126225"/>
              </a:xfrm>
              <a:custGeom>
                <a:avLst/>
                <a:gdLst/>
                <a:ahLst/>
                <a:cxnLst/>
                <a:rect l="l" t="t" r="r" b="b"/>
                <a:pathLst>
                  <a:path w="14682" h="5049" fill="none" extrusionOk="0">
                    <a:moveTo>
                      <a:pt x="14681" y="0"/>
                    </a:moveTo>
                    <a:lnTo>
                      <a:pt x="5037" y="0"/>
                    </a:lnTo>
                    <a:cubicBezTo>
                      <a:pt x="2251" y="0"/>
                      <a:pt x="1" y="2262"/>
                      <a:pt x="1" y="5048"/>
                    </a:cubicBezTo>
                  </a:path>
                </a:pathLst>
              </a:custGeom>
              <a:solidFill>
                <a:schemeClr val="accent1"/>
              </a:solidFill>
              <a:ln w="4077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521" name="Google Shape;521;p58"/>
              <p:cNvSpPr/>
              <p:nvPr/>
            </p:nvSpPr>
            <p:spPr>
              <a:xfrm>
                <a:off x="1597088" y="2214650"/>
                <a:ext cx="1371025" cy="1204025"/>
              </a:xfrm>
              <a:custGeom>
                <a:avLst/>
                <a:gdLst/>
                <a:ahLst/>
                <a:cxnLst/>
                <a:rect l="l" t="t" r="r" b="b"/>
                <a:pathLst>
                  <a:path w="54841" h="48161" fill="none" extrusionOk="0">
                    <a:moveTo>
                      <a:pt x="13872" y="1905"/>
                    </a:moveTo>
                    <a:lnTo>
                      <a:pt x="5037" y="1905"/>
                    </a:lnTo>
                    <a:cubicBezTo>
                      <a:pt x="2251" y="1905"/>
                      <a:pt x="1" y="4167"/>
                      <a:pt x="1" y="6954"/>
                    </a:cubicBezTo>
                    <a:lnTo>
                      <a:pt x="1" y="34671"/>
                    </a:lnTo>
                    <a:cubicBezTo>
                      <a:pt x="1" y="37457"/>
                      <a:pt x="2251" y="39719"/>
                      <a:pt x="5037" y="39719"/>
                    </a:cubicBezTo>
                    <a:lnTo>
                      <a:pt x="20372" y="39719"/>
                    </a:lnTo>
                    <a:cubicBezTo>
                      <a:pt x="21015" y="39719"/>
                      <a:pt x="21634" y="40029"/>
                      <a:pt x="22015" y="40553"/>
                    </a:cubicBezTo>
                    <a:lnTo>
                      <a:pt x="25766" y="47054"/>
                    </a:lnTo>
                    <a:cubicBezTo>
                      <a:pt x="26587" y="48161"/>
                      <a:pt x="28254" y="48161"/>
                      <a:pt x="29064" y="47054"/>
                    </a:cubicBezTo>
                    <a:lnTo>
                      <a:pt x="32814" y="40553"/>
                    </a:lnTo>
                    <a:cubicBezTo>
                      <a:pt x="33207" y="40029"/>
                      <a:pt x="33815" y="39719"/>
                      <a:pt x="34469" y="39719"/>
                    </a:cubicBezTo>
                    <a:lnTo>
                      <a:pt x="49793" y="39719"/>
                    </a:lnTo>
                    <a:cubicBezTo>
                      <a:pt x="52579" y="39719"/>
                      <a:pt x="54841" y="37457"/>
                      <a:pt x="54841" y="34671"/>
                    </a:cubicBezTo>
                    <a:lnTo>
                      <a:pt x="54841" y="0"/>
                    </a:lnTo>
                  </a:path>
                </a:pathLst>
              </a:custGeom>
              <a:solidFill>
                <a:schemeClr val="accent1"/>
              </a:solidFill>
              <a:ln w="4077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522" name="Google Shape;522;p58"/>
              <p:cNvSpPr/>
              <p:nvPr/>
            </p:nvSpPr>
            <p:spPr>
              <a:xfrm>
                <a:off x="3280038" y="2023550"/>
                <a:ext cx="110175" cy="129800"/>
              </a:xfrm>
              <a:custGeom>
                <a:avLst/>
                <a:gdLst/>
                <a:ahLst/>
                <a:cxnLst/>
                <a:rect l="l" t="t" r="r" b="b"/>
                <a:pathLst>
                  <a:path w="4407" h="5192" extrusionOk="0">
                    <a:moveTo>
                      <a:pt x="25" y="0"/>
                    </a:moveTo>
                    <a:lnTo>
                      <a:pt x="2263" y="2572"/>
                    </a:lnTo>
                    <a:lnTo>
                      <a:pt x="1" y="5180"/>
                    </a:lnTo>
                    <a:lnTo>
                      <a:pt x="13" y="5192"/>
                    </a:lnTo>
                    <a:lnTo>
                      <a:pt x="2120" y="5192"/>
                    </a:lnTo>
                    <a:lnTo>
                      <a:pt x="3334" y="3799"/>
                    </a:lnTo>
                    <a:lnTo>
                      <a:pt x="4406" y="2572"/>
                    </a:lnTo>
                    <a:lnTo>
                      <a:pt x="216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grpSp>
        <p:grpSp>
          <p:nvGrpSpPr>
            <p:cNvPr id="523" name="Google Shape;523;p58"/>
            <p:cNvGrpSpPr/>
            <p:nvPr/>
          </p:nvGrpSpPr>
          <p:grpSpPr>
            <a:xfrm>
              <a:off x="2143250" y="3673163"/>
              <a:ext cx="44375" cy="263450"/>
              <a:chOff x="2260263" y="3508250"/>
              <a:chExt cx="44375" cy="263450"/>
            </a:xfrm>
          </p:grpSpPr>
          <p:sp>
            <p:nvSpPr>
              <p:cNvPr id="524" name="Google Shape;524;p58"/>
              <p:cNvSpPr/>
              <p:nvPr/>
            </p:nvSpPr>
            <p:spPr>
              <a:xfrm>
                <a:off x="2260263" y="3508250"/>
                <a:ext cx="44375" cy="44375"/>
              </a:xfrm>
              <a:custGeom>
                <a:avLst/>
                <a:gdLst/>
                <a:ahLst/>
                <a:cxnLst/>
                <a:rect l="l" t="t" r="r" b="b"/>
                <a:pathLst>
                  <a:path w="1775" h="1775" extrusionOk="0">
                    <a:moveTo>
                      <a:pt x="894" y="1"/>
                    </a:moveTo>
                    <a:cubicBezTo>
                      <a:pt x="406" y="1"/>
                      <a:pt x="1" y="394"/>
                      <a:pt x="1" y="894"/>
                    </a:cubicBezTo>
                    <a:cubicBezTo>
                      <a:pt x="1" y="1382"/>
                      <a:pt x="406" y="1775"/>
                      <a:pt x="894" y="1775"/>
                    </a:cubicBezTo>
                    <a:cubicBezTo>
                      <a:pt x="1382" y="1775"/>
                      <a:pt x="1775" y="1382"/>
                      <a:pt x="1775" y="894"/>
                    </a:cubicBezTo>
                    <a:cubicBezTo>
                      <a:pt x="1775" y="394"/>
                      <a:pt x="1382" y="1"/>
                      <a:pt x="894"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525" name="Google Shape;525;p58"/>
              <p:cNvSpPr/>
              <p:nvPr/>
            </p:nvSpPr>
            <p:spPr>
              <a:xfrm>
                <a:off x="2260263" y="3584450"/>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526" name="Google Shape;526;p58"/>
              <p:cNvSpPr/>
              <p:nvPr/>
            </p:nvSpPr>
            <p:spPr>
              <a:xfrm>
                <a:off x="2260263" y="3660650"/>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527" name="Google Shape;527;p58"/>
              <p:cNvSpPr/>
              <p:nvPr/>
            </p:nvSpPr>
            <p:spPr>
              <a:xfrm>
                <a:off x="2260263" y="3727025"/>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grpSp>
        <p:sp>
          <p:nvSpPr>
            <p:cNvPr id="528" name="Google Shape;528;p58"/>
            <p:cNvSpPr txBox="1"/>
            <p:nvPr/>
          </p:nvSpPr>
          <p:spPr>
            <a:xfrm>
              <a:off x="1479938" y="2670763"/>
              <a:ext cx="1371000" cy="4008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800">
                  <a:solidFill>
                    <a:srgbClr val="434343"/>
                  </a:solidFill>
                  <a:latin typeface="Fira Sans Extra Condensed Medium"/>
                  <a:ea typeface="Fira Sans Extra Condensed Medium"/>
                  <a:cs typeface="Fira Sans Extra Condensed Medium"/>
                  <a:sym typeface="Fira Sans Extra Condensed Medium"/>
                </a:rPr>
                <a:t>Integration and Platform Design</a:t>
              </a:r>
              <a:endParaRPr sz="1800">
                <a:solidFill>
                  <a:srgbClr val="434343"/>
                </a:solidFill>
                <a:latin typeface="Fira Sans Extra Condensed Medium"/>
                <a:ea typeface="Fira Sans Extra Condensed Medium"/>
                <a:cs typeface="Fira Sans Extra Condensed Medium"/>
                <a:sym typeface="Fira Sans Extra Condensed Medium"/>
              </a:endParaRPr>
            </a:p>
          </p:txBody>
        </p:sp>
        <p:sp>
          <p:nvSpPr>
            <p:cNvPr id="529" name="Google Shape;529;p58"/>
            <p:cNvSpPr txBox="1"/>
            <p:nvPr/>
          </p:nvSpPr>
          <p:spPr>
            <a:xfrm>
              <a:off x="1252458" y="4228642"/>
              <a:ext cx="1866300" cy="5727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00">
                  <a:solidFill>
                    <a:srgbClr val="434343"/>
                  </a:solidFill>
                  <a:latin typeface="Roboto"/>
                  <a:ea typeface="Roboto"/>
                  <a:cs typeface="Roboto"/>
                  <a:sym typeface="Roboto"/>
                </a:rPr>
                <a:t>This include planning for integration with university databases and selecting the platforms (e.g., website, mobile app, messaging apps)</a:t>
              </a:r>
              <a:endParaRPr sz="1400">
                <a:solidFill>
                  <a:srgbClr val="434343"/>
                </a:solidFill>
                <a:latin typeface="Roboto"/>
                <a:ea typeface="Roboto"/>
                <a:cs typeface="Roboto"/>
                <a:sym typeface="Roboto"/>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9"/>
          <p:cNvSpPr txBox="1">
            <a:spLocks noGrp="1"/>
          </p:cNvSpPr>
          <p:nvPr>
            <p:ph type="title"/>
          </p:nvPr>
        </p:nvSpPr>
        <p:spPr>
          <a:xfrm>
            <a:off x="1167492" y="0"/>
            <a:ext cx="9779183" cy="1706563"/>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5400"/>
              <a:buFont typeface="Calibri"/>
              <a:buNone/>
            </a:pPr>
            <a:r>
              <a:rPr lang="en-US" sz="5400" b="1"/>
              <a:t>Testing Strategy</a:t>
            </a:r>
            <a:endParaRPr/>
          </a:p>
        </p:txBody>
      </p:sp>
      <p:grpSp>
        <p:nvGrpSpPr>
          <p:cNvPr id="535" name="Google Shape;535;p59"/>
          <p:cNvGrpSpPr/>
          <p:nvPr/>
        </p:nvGrpSpPr>
        <p:grpSpPr>
          <a:xfrm>
            <a:off x="462322" y="1855490"/>
            <a:ext cx="11520247" cy="4239283"/>
            <a:chOff x="0" y="529910"/>
            <a:chExt cx="11520247" cy="4239283"/>
          </a:xfrm>
        </p:grpSpPr>
        <p:cxnSp>
          <p:nvCxnSpPr>
            <p:cNvPr id="536" name="Google Shape;536;p59"/>
            <p:cNvCxnSpPr/>
            <p:nvPr/>
          </p:nvCxnSpPr>
          <p:spPr>
            <a:xfrm>
              <a:off x="0" y="2649552"/>
              <a:ext cx="11520247" cy="0"/>
            </a:xfrm>
            <a:prstGeom prst="straightConnector1">
              <a:avLst/>
            </a:prstGeom>
            <a:solidFill>
              <a:schemeClr val="lt1">
                <a:alpha val="89803"/>
              </a:schemeClr>
            </a:solidFill>
            <a:ln w="19050" cap="flat" cmpd="sng">
              <a:solidFill>
                <a:srgbClr val="BB582B">
                  <a:alpha val="89803"/>
                </a:srgbClr>
              </a:solidFill>
              <a:prstDash val="solid"/>
              <a:miter lim="800000"/>
              <a:headEnd type="none" w="sm" len="sm"/>
              <a:tailEnd type="triangle" w="lg" len="lg"/>
            </a:ln>
          </p:spPr>
        </p:cxnSp>
        <p:sp>
          <p:nvSpPr>
            <p:cNvPr id="537" name="Google Shape;537;p59"/>
            <p:cNvSpPr/>
            <p:nvPr/>
          </p:nvSpPr>
          <p:spPr>
            <a:xfrm rot="8100000">
              <a:off x="85561" y="610618"/>
              <a:ext cx="389691" cy="389691"/>
            </a:xfrm>
            <a:prstGeom prst="teardrop">
              <a:avLst>
                <a:gd name="adj" fmla="val 115000"/>
              </a:avLst>
            </a:prstGeom>
            <a:solidFill>
              <a:schemeClr val="accent2"/>
            </a:solidFill>
            <a:ln w="15875" cap="flat" cmpd="sng">
              <a:solidFill>
                <a:srgbClr val="BB582B">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9"/>
            <p:cNvSpPr/>
            <p:nvPr/>
          </p:nvSpPr>
          <p:spPr>
            <a:xfrm>
              <a:off x="128852" y="653909"/>
              <a:ext cx="303108" cy="303108"/>
            </a:xfrm>
            <a:prstGeom prst="ellipse">
              <a:avLst/>
            </a:prstGeom>
            <a:solidFill>
              <a:schemeClr val="accen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9"/>
            <p:cNvSpPr/>
            <p:nvPr/>
          </p:nvSpPr>
          <p:spPr>
            <a:xfrm>
              <a:off x="789311" y="1081017"/>
              <a:ext cx="2727046" cy="15685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9"/>
            <p:cNvSpPr txBox="1"/>
            <p:nvPr/>
          </p:nvSpPr>
          <p:spPr>
            <a:xfrm>
              <a:off x="789311" y="1081017"/>
              <a:ext cx="2727046" cy="1568534"/>
            </a:xfrm>
            <a:prstGeom prst="rect">
              <a:avLst/>
            </a:prstGeom>
            <a:noFill/>
            <a:ln>
              <a:noFill/>
            </a:ln>
          </p:spPr>
          <p:txBody>
            <a:bodyPr spcFirstLastPara="1" wrap="square" lIns="0" tIns="88900" rIns="88900" bIns="133350" anchor="t" anchorCtr="0">
              <a:noAutofit/>
            </a:bodyPr>
            <a:lstStyle/>
            <a:p>
              <a:pPr marL="0" marR="0" lvl="0" indent="0" algn="l" rtl="0">
                <a:lnSpc>
                  <a:spcPct val="90000"/>
                </a:lnSpc>
                <a:spcBef>
                  <a:spcPts val="0"/>
                </a:spcBef>
                <a:spcAft>
                  <a:spcPts val="0"/>
                </a:spcAft>
                <a:buClr>
                  <a:schemeClr val="dk1"/>
                </a:buClr>
                <a:buSzPts val="1400"/>
                <a:buFont typeface="Calibri"/>
                <a:buNone/>
              </a:pPr>
              <a:r>
                <a:rPr lang="en-US" sz="1400" b="0">
                  <a:solidFill>
                    <a:schemeClr val="dk1"/>
                  </a:solidFill>
                  <a:latin typeface="Calibri"/>
                  <a:ea typeface="Calibri"/>
                  <a:cs typeface="Calibri"/>
                  <a:sym typeface="Calibri"/>
                </a:rPr>
                <a:t>Start testing from the project's inception, testing alongside development efforts, and adapting as the project progresses.</a:t>
              </a:r>
              <a:endParaRPr/>
            </a:p>
          </p:txBody>
        </p:sp>
        <p:sp>
          <p:nvSpPr>
            <p:cNvPr id="541" name="Google Shape;541;p59"/>
            <p:cNvSpPr/>
            <p:nvPr/>
          </p:nvSpPr>
          <p:spPr>
            <a:xfrm>
              <a:off x="789311" y="529910"/>
              <a:ext cx="2727046" cy="5511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9"/>
            <p:cNvSpPr txBox="1"/>
            <p:nvPr/>
          </p:nvSpPr>
          <p:spPr>
            <a:xfrm>
              <a:off x="789311" y="529910"/>
              <a:ext cx="2727046" cy="551106"/>
            </a:xfrm>
            <a:prstGeom prst="rect">
              <a:avLst/>
            </a:prstGeom>
            <a:noFill/>
            <a:ln>
              <a:noFill/>
            </a:ln>
          </p:spPr>
          <p:txBody>
            <a:bodyPr spcFirstLastPara="1" wrap="square" lIns="0" tIns="0" rIns="120650" bIns="0" anchor="ctr" anchorCtr="0">
              <a:noAutofit/>
            </a:bodyPr>
            <a:lstStyle/>
            <a:p>
              <a:pPr marL="0" marR="0" lvl="0" indent="0" algn="l" rtl="0">
                <a:lnSpc>
                  <a:spcPct val="90000"/>
                </a:lnSpc>
                <a:spcBef>
                  <a:spcPts val="0"/>
                </a:spcBef>
                <a:spcAft>
                  <a:spcPts val="0"/>
                </a:spcAft>
                <a:buClr>
                  <a:schemeClr val="dk1"/>
                </a:buClr>
                <a:buSzPts val="1900"/>
                <a:buFont typeface="Calibri"/>
                <a:buNone/>
              </a:pPr>
              <a:r>
                <a:rPr lang="en-US" sz="1900" b="1">
                  <a:solidFill>
                    <a:schemeClr val="dk1"/>
                  </a:solidFill>
                  <a:latin typeface="Calibri"/>
                  <a:ea typeface="Calibri"/>
                  <a:cs typeface="Calibri"/>
                  <a:sym typeface="Calibri"/>
                </a:rPr>
                <a:t>Continuous Testing</a:t>
              </a:r>
              <a:endParaRPr/>
            </a:p>
          </p:txBody>
        </p:sp>
        <p:cxnSp>
          <p:nvCxnSpPr>
            <p:cNvPr id="543" name="Google Shape;543;p59"/>
            <p:cNvCxnSpPr/>
            <p:nvPr/>
          </p:nvCxnSpPr>
          <p:spPr>
            <a:xfrm>
              <a:off x="280407" y="1081017"/>
              <a:ext cx="0" cy="1568534"/>
            </a:xfrm>
            <a:prstGeom prst="straightConnector1">
              <a:avLst/>
            </a:prstGeom>
            <a:noFill/>
            <a:ln w="12700" cap="flat" cmpd="sng">
              <a:solidFill>
                <a:schemeClr val="accent2"/>
              </a:solidFill>
              <a:prstDash val="dash"/>
              <a:miter lim="800000"/>
              <a:headEnd type="none" w="sm" len="sm"/>
              <a:tailEnd type="none" w="sm" len="sm"/>
            </a:ln>
          </p:spPr>
        </p:cxnSp>
        <p:sp>
          <p:nvSpPr>
            <p:cNvPr id="544" name="Google Shape;544;p59"/>
            <p:cNvSpPr/>
            <p:nvPr/>
          </p:nvSpPr>
          <p:spPr>
            <a:xfrm>
              <a:off x="230807" y="2599952"/>
              <a:ext cx="99199" cy="99199"/>
            </a:xfrm>
            <a:prstGeom prst="ellipse">
              <a:avLst/>
            </a:prstGeom>
            <a:solidFill>
              <a:srgbClr val="B45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9"/>
            <p:cNvSpPr/>
            <p:nvPr/>
          </p:nvSpPr>
          <p:spPr>
            <a:xfrm rot="-2700000">
              <a:off x="2001223" y="4298794"/>
              <a:ext cx="389691" cy="389691"/>
            </a:xfrm>
            <a:prstGeom prst="teardrop">
              <a:avLst>
                <a:gd name="adj" fmla="val 115000"/>
              </a:avLst>
            </a:prstGeom>
            <a:solidFill>
              <a:schemeClr val="accent2"/>
            </a:solidFill>
            <a:ln w="15875" cap="flat" cmpd="sng">
              <a:solidFill>
                <a:srgbClr val="BB582B">
                  <a:alpha val="80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9"/>
            <p:cNvSpPr/>
            <p:nvPr/>
          </p:nvSpPr>
          <p:spPr>
            <a:xfrm>
              <a:off x="2044514" y="4342085"/>
              <a:ext cx="303108" cy="303108"/>
            </a:xfrm>
            <a:prstGeom prst="ellipse">
              <a:avLst/>
            </a:prstGeom>
            <a:solidFill>
              <a:schemeClr val="accen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9"/>
            <p:cNvSpPr/>
            <p:nvPr/>
          </p:nvSpPr>
          <p:spPr>
            <a:xfrm>
              <a:off x="2704974" y="2649552"/>
              <a:ext cx="2727046" cy="15685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9"/>
            <p:cNvSpPr txBox="1"/>
            <p:nvPr/>
          </p:nvSpPr>
          <p:spPr>
            <a:xfrm>
              <a:off x="2704974" y="2649552"/>
              <a:ext cx="2727046" cy="1568534"/>
            </a:xfrm>
            <a:prstGeom prst="rect">
              <a:avLst/>
            </a:prstGeom>
            <a:noFill/>
            <a:ln>
              <a:noFill/>
            </a:ln>
          </p:spPr>
          <p:txBody>
            <a:bodyPr spcFirstLastPara="1" wrap="square" lIns="0" tIns="133350" rIns="0" bIns="88900" anchor="b" anchorCtr="0">
              <a:noAutofit/>
            </a:bodyPr>
            <a:lstStyle/>
            <a:p>
              <a:pPr marL="0" marR="0" lvl="0" indent="0" algn="l" rtl="0">
                <a:lnSpc>
                  <a:spcPct val="90000"/>
                </a:lnSpc>
                <a:spcBef>
                  <a:spcPts val="0"/>
                </a:spcBef>
                <a:spcAft>
                  <a:spcPts val="0"/>
                </a:spcAft>
                <a:buClr>
                  <a:schemeClr val="dk1"/>
                </a:buClr>
                <a:buSzPts val="1400"/>
                <a:buFont typeface="Calibri"/>
                <a:buNone/>
              </a:pPr>
              <a:r>
                <a:rPr lang="en-US" sz="1400" b="0">
                  <a:solidFill>
                    <a:schemeClr val="dk1"/>
                  </a:solidFill>
                  <a:latin typeface="Calibri"/>
                  <a:ea typeface="Calibri"/>
                  <a:cs typeface="Calibri"/>
                  <a:sym typeface="Calibri"/>
                </a:rPr>
                <a:t>Organize dedicated test sprints alongside development sprints, focusing on specific chatbot aspects like functionality, user interface, and conversational flow.</a:t>
              </a:r>
              <a:endParaRPr/>
            </a:p>
          </p:txBody>
        </p:sp>
        <p:sp>
          <p:nvSpPr>
            <p:cNvPr id="549" name="Google Shape;549;p59"/>
            <p:cNvSpPr/>
            <p:nvPr/>
          </p:nvSpPr>
          <p:spPr>
            <a:xfrm>
              <a:off x="2704974" y="4218086"/>
              <a:ext cx="2727046" cy="5511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9"/>
            <p:cNvSpPr txBox="1"/>
            <p:nvPr/>
          </p:nvSpPr>
          <p:spPr>
            <a:xfrm>
              <a:off x="2704974" y="4218086"/>
              <a:ext cx="2727046" cy="551106"/>
            </a:xfrm>
            <a:prstGeom prst="rect">
              <a:avLst/>
            </a:prstGeom>
            <a:noFill/>
            <a:ln>
              <a:noFill/>
            </a:ln>
          </p:spPr>
          <p:txBody>
            <a:bodyPr spcFirstLastPara="1" wrap="square" lIns="0" tIns="0" rIns="120650" bIns="0" anchor="ctr" anchorCtr="0">
              <a:noAutofit/>
            </a:bodyPr>
            <a:lstStyle/>
            <a:p>
              <a:pPr marL="0" marR="0" lvl="0" indent="0" algn="l" rtl="0">
                <a:lnSpc>
                  <a:spcPct val="90000"/>
                </a:lnSpc>
                <a:spcBef>
                  <a:spcPts val="0"/>
                </a:spcBef>
                <a:spcAft>
                  <a:spcPts val="0"/>
                </a:spcAft>
                <a:buClr>
                  <a:schemeClr val="dk1"/>
                </a:buClr>
                <a:buSzPts val="1900"/>
                <a:buFont typeface="Calibri"/>
                <a:buNone/>
              </a:pPr>
              <a:r>
                <a:rPr lang="en-US" sz="1900" b="1">
                  <a:solidFill>
                    <a:schemeClr val="dk1"/>
                  </a:solidFill>
                  <a:latin typeface="Calibri"/>
                  <a:ea typeface="Calibri"/>
                  <a:cs typeface="Calibri"/>
                  <a:sym typeface="Calibri"/>
                </a:rPr>
                <a:t>Test Sprints</a:t>
              </a:r>
              <a:endParaRPr sz="1900" b="1">
                <a:solidFill>
                  <a:schemeClr val="dk1"/>
                </a:solidFill>
                <a:latin typeface="Calibri"/>
                <a:ea typeface="Calibri"/>
                <a:cs typeface="Calibri"/>
                <a:sym typeface="Calibri"/>
              </a:endParaRPr>
            </a:p>
          </p:txBody>
        </p:sp>
        <p:cxnSp>
          <p:nvCxnSpPr>
            <p:cNvPr id="551" name="Google Shape;551;p59"/>
            <p:cNvCxnSpPr/>
            <p:nvPr/>
          </p:nvCxnSpPr>
          <p:spPr>
            <a:xfrm>
              <a:off x="2196069" y="2649552"/>
              <a:ext cx="0" cy="1568534"/>
            </a:xfrm>
            <a:prstGeom prst="straightConnector1">
              <a:avLst/>
            </a:prstGeom>
            <a:noFill/>
            <a:ln w="12700" cap="flat" cmpd="sng">
              <a:solidFill>
                <a:schemeClr val="accent2"/>
              </a:solidFill>
              <a:prstDash val="dash"/>
              <a:miter lim="800000"/>
              <a:headEnd type="none" w="sm" len="sm"/>
              <a:tailEnd type="none" w="sm" len="sm"/>
            </a:ln>
          </p:spPr>
        </p:cxnSp>
        <p:sp>
          <p:nvSpPr>
            <p:cNvPr id="552" name="Google Shape;552;p59"/>
            <p:cNvSpPr/>
            <p:nvPr/>
          </p:nvSpPr>
          <p:spPr>
            <a:xfrm>
              <a:off x="2146469" y="2599952"/>
              <a:ext cx="99199" cy="99199"/>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9"/>
            <p:cNvSpPr/>
            <p:nvPr/>
          </p:nvSpPr>
          <p:spPr>
            <a:xfrm rot="8100000">
              <a:off x="3916885" y="610618"/>
              <a:ext cx="389691" cy="389691"/>
            </a:xfrm>
            <a:prstGeom prst="teardrop">
              <a:avLst>
                <a:gd name="adj" fmla="val 115000"/>
              </a:avLst>
            </a:prstGeom>
            <a:solidFill>
              <a:schemeClr val="accent2"/>
            </a:solidFill>
            <a:ln w="15875" cap="flat" cmpd="sng">
              <a:solidFill>
                <a:srgbClr val="BB582B">
                  <a:alpha val="6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9"/>
            <p:cNvSpPr/>
            <p:nvPr/>
          </p:nvSpPr>
          <p:spPr>
            <a:xfrm>
              <a:off x="3960177" y="653909"/>
              <a:ext cx="303108" cy="303108"/>
            </a:xfrm>
            <a:prstGeom prst="ellipse">
              <a:avLst/>
            </a:prstGeom>
            <a:solidFill>
              <a:schemeClr val="accen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9"/>
            <p:cNvSpPr/>
            <p:nvPr/>
          </p:nvSpPr>
          <p:spPr>
            <a:xfrm>
              <a:off x="4620636" y="1081017"/>
              <a:ext cx="2727046" cy="15685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9"/>
            <p:cNvSpPr txBox="1"/>
            <p:nvPr/>
          </p:nvSpPr>
          <p:spPr>
            <a:xfrm>
              <a:off x="4620636" y="1081017"/>
              <a:ext cx="2727046" cy="1568534"/>
            </a:xfrm>
            <a:prstGeom prst="rect">
              <a:avLst/>
            </a:prstGeom>
            <a:noFill/>
            <a:ln>
              <a:noFill/>
            </a:ln>
          </p:spPr>
          <p:txBody>
            <a:bodyPr spcFirstLastPara="1" wrap="square" lIns="0" tIns="88900" rIns="88900" bIns="133350" anchor="t" anchorCtr="0">
              <a:noAutofit/>
            </a:bodyPr>
            <a:lstStyle/>
            <a:p>
              <a:pPr marL="0" marR="0" lvl="0" indent="0" algn="l" rtl="0">
                <a:lnSpc>
                  <a:spcPct val="90000"/>
                </a:lnSpc>
                <a:spcBef>
                  <a:spcPts val="0"/>
                </a:spcBef>
                <a:spcAft>
                  <a:spcPts val="0"/>
                </a:spcAft>
                <a:buClr>
                  <a:schemeClr val="dk1"/>
                </a:buClr>
                <a:buSzPts val="1400"/>
                <a:buFont typeface="Calibri"/>
                <a:buNone/>
              </a:pPr>
              <a:r>
                <a:rPr lang="en-US" sz="1400" b="0">
                  <a:solidFill>
                    <a:schemeClr val="dk1"/>
                  </a:solidFill>
                  <a:latin typeface="Calibri"/>
                  <a:ea typeface="Calibri"/>
                  <a:cs typeface="Calibri"/>
                  <a:sym typeface="Calibri"/>
                </a:rPr>
                <a:t>Actively engage users, including prospective students, in the testing process to align the chatbot with their expectations and requirements.</a:t>
              </a:r>
              <a:endParaRPr/>
            </a:p>
          </p:txBody>
        </p:sp>
        <p:sp>
          <p:nvSpPr>
            <p:cNvPr id="557" name="Google Shape;557;p59"/>
            <p:cNvSpPr/>
            <p:nvPr/>
          </p:nvSpPr>
          <p:spPr>
            <a:xfrm>
              <a:off x="4620636" y="529910"/>
              <a:ext cx="2727046" cy="5511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9"/>
            <p:cNvSpPr txBox="1"/>
            <p:nvPr/>
          </p:nvSpPr>
          <p:spPr>
            <a:xfrm>
              <a:off x="4620636" y="529910"/>
              <a:ext cx="2727046" cy="551106"/>
            </a:xfrm>
            <a:prstGeom prst="rect">
              <a:avLst/>
            </a:prstGeom>
            <a:noFill/>
            <a:ln>
              <a:noFill/>
            </a:ln>
          </p:spPr>
          <p:txBody>
            <a:bodyPr spcFirstLastPara="1" wrap="square" lIns="0" tIns="0" rIns="120650" bIns="0" anchor="ctr" anchorCtr="0">
              <a:noAutofit/>
            </a:bodyPr>
            <a:lstStyle/>
            <a:p>
              <a:pPr marL="0" marR="0" lvl="0" indent="0" algn="l" rtl="0">
                <a:lnSpc>
                  <a:spcPct val="90000"/>
                </a:lnSpc>
                <a:spcBef>
                  <a:spcPts val="0"/>
                </a:spcBef>
                <a:spcAft>
                  <a:spcPts val="0"/>
                </a:spcAft>
                <a:buClr>
                  <a:schemeClr val="dk1"/>
                </a:buClr>
                <a:buSzPts val="1900"/>
                <a:buFont typeface="Calibri"/>
                <a:buNone/>
              </a:pPr>
              <a:r>
                <a:rPr lang="en-US" sz="1900" b="1">
                  <a:solidFill>
                    <a:schemeClr val="dk1"/>
                  </a:solidFill>
                  <a:latin typeface="Calibri"/>
                  <a:ea typeface="Calibri"/>
                  <a:cs typeface="Calibri"/>
                  <a:sym typeface="Calibri"/>
                </a:rPr>
                <a:t>User Involvement</a:t>
              </a:r>
              <a:endParaRPr sz="1900" b="1">
                <a:solidFill>
                  <a:schemeClr val="dk1"/>
                </a:solidFill>
                <a:latin typeface="Calibri"/>
                <a:ea typeface="Calibri"/>
                <a:cs typeface="Calibri"/>
                <a:sym typeface="Calibri"/>
              </a:endParaRPr>
            </a:p>
          </p:txBody>
        </p:sp>
        <p:cxnSp>
          <p:nvCxnSpPr>
            <p:cNvPr id="559" name="Google Shape;559;p59"/>
            <p:cNvCxnSpPr/>
            <p:nvPr/>
          </p:nvCxnSpPr>
          <p:spPr>
            <a:xfrm>
              <a:off x="4111731" y="1081017"/>
              <a:ext cx="0" cy="1568534"/>
            </a:xfrm>
            <a:prstGeom prst="straightConnector1">
              <a:avLst/>
            </a:prstGeom>
            <a:noFill/>
            <a:ln w="12700" cap="flat" cmpd="sng">
              <a:solidFill>
                <a:schemeClr val="accent2"/>
              </a:solidFill>
              <a:prstDash val="dash"/>
              <a:miter lim="800000"/>
              <a:headEnd type="none" w="sm" len="sm"/>
              <a:tailEnd type="none" w="sm" len="sm"/>
            </a:ln>
          </p:spPr>
        </p:cxnSp>
        <p:sp>
          <p:nvSpPr>
            <p:cNvPr id="560" name="Google Shape;560;p59"/>
            <p:cNvSpPr/>
            <p:nvPr/>
          </p:nvSpPr>
          <p:spPr>
            <a:xfrm>
              <a:off x="4062131" y="2599952"/>
              <a:ext cx="99199" cy="99199"/>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9"/>
            <p:cNvSpPr/>
            <p:nvPr/>
          </p:nvSpPr>
          <p:spPr>
            <a:xfrm rot="-2700000">
              <a:off x="5832547" y="4298794"/>
              <a:ext cx="389691" cy="389691"/>
            </a:xfrm>
            <a:prstGeom prst="teardrop">
              <a:avLst>
                <a:gd name="adj" fmla="val 115000"/>
              </a:avLst>
            </a:prstGeom>
            <a:solidFill>
              <a:schemeClr val="accent2"/>
            </a:solidFill>
            <a:ln w="15875" cap="flat" cmpd="sng">
              <a:solidFill>
                <a:srgbClr val="BB582B">
                  <a:alpha val="60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9"/>
            <p:cNvSpPr/>
            <p:nvPr/>
          </p:nvSpPr>
          <p:spPr>
            <a:xfrm>
              <a:off x="5875839" y="4342085"/>
              <a:ext cx="303108" cy="303108"/>
            </a:xfrm>
            <a:prstGeom prst="ellipse">
              <a:avLst/>
            </a:prstGeom>
            <a:solidFill>
              <a:schemeClr val="accen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9"/>
            <p:cNvSpPr/>
            <p:nvPr/>
          </p:nvSpPr>
          <p:spPr>
            <a:xfrm>
              <a:off x="6536298" y="2649552"/>
              <a:ext cx="2727046" cy="15685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9"/>
            <p:cNvSpPr txBox="1"/>
            <p:nvPr/>
          </p:nvSpPr>
          <p:spPr>
            <a:xfrm>
              <a:off x="6536298" y="2649552"/>
              <a:ext cx="2727046" cy="1568534"/>
            </a:xfrm>
            <a:prstGeom prst="rect">
              <a:avLst/>
            </a:prstGeom>
            <a:noFill/>
            <a:ln>
              <a:noFill/>
            </a:ln>
          </p:spPr>
          <p:txBody>
            <a:bodyPr spcFirstLastPara="1" wrap="square" lIns="0" tIns="133350" rIns="0" bIns="88900" anchor="b" anchorCtr="0">
              <a:noAutofit/>
            </a:bodyPr>
            <a:lstStyle/>
            <a:p>
              <a:pPr marL="0" marR="0" lvl="0" indent="0" algn="l" rtl="0">
                <a:lnSpc>
                  <a:spcPct val="90000"/>
                </a:lnSpc>
                <a:spcBef>
                  <a:spcPts val="0"/>
                </a:spcBef>
                <a:spcAft>
                  <a:spcPts val="0"/>
                </a:spcAft>
                <a:buClr>
                  <a:schemeClr val="dk1"/>
                </a:buClr>
                <a:buSzPts val="1400"/>
                <a:buFont typeface="Calibri"/>
                <a:buNone/>
              </a:pPr>
              <a:r>
                <a:rPr lang="en-US" sz="1400" b="0">
                  <a:solidFill>
                    <a:schemeClr val="dk1"/>
                  </a:solidFill>
                  <a:latin typeface="Calibri"/>
                  <a:ea typeface="Calibri"/>
                  <a:cs typeface="Calibri"/>
                  <a:sym typeface="Calibri"/>
                </a:rPr>
                <a:t>Embrace CI/CD practices to automate build, testing, and deployment, ensuring the chatbot remains in a deployable state and that new features are thoroughly tested before release.</a:t>
              </a:r>
              <a:endParaRPr/>
            </a:p>
          </p:txBody>
        </p:sp>
        <p:sp>
          <p:nvSpPr>
            <p:cNvPr id="565" name="Google Shape;565;p59"/>
            <p:cNvSpPr/>
            <p:nvPr/>
          </p:nvSpPr>
          <p:spPr>
            <a:xfrm>
              <a:off x="6536298" y="4218086"/>
              <a:ext cx="2727046" cy="5511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9"/>
            <p:cNvSpPr txBox="1"/>
            <p:nvPr/>
          </p:nvSpPr>
          <p:spPr>
            <a:xfrm>
              <a:off x="6536298" y="4218086"/>
              <a:ext cx="2727046" cy="551106"/>
            </a:xfrm>
            <a:prstGeom prst="rect">
              <a:avLst/>
            </a:prstGeom>
            <a:noFill/>
            <a:ln>
              <a:noFill/>
            </a:ln>
          </p:spPr>
          <p:txBody>
            <a:bodyPr spcFirstLastPara="1" wrap="square" lIns="0" tIns="0" rIns="120650" bIns="0" anchor="ctr" anchorCtr="0">
              <a:noAutofit/>
            </a:bodyPr>
            <a:lstStyle/>
            <a:p>
              <a:pPr marL="0" marR="0" lvl="0" indent="0" algn="l" rtl="0">
                <a:lnSpc>
                  <a:spcPct val="90000"/>
                </a:lnSpc>
                <a:spcBef>
                  <a:spcPts val="0"/>
                </a:spcBef>
                <a:spcAft>
                  <a:spcPts val="0"/>
                </a:spcAft>
                <a:buClr>
                  <a:schemeClr val="dk1"/>
                </a:buClr>
                <a:buSzPts val="1900"/>
                <a:buFont typeface="Calibri"/>
                <a:buNone/>
              </a:pPr>
              <a:r>
                <a:rPr lang="en-US" sz="1900" b="1">
                  <a:solidFill>
                    <a:schemeClr val="dk1"/>
                  </a:solidFill>
                  <a:latin typeface="Calibri"/>
                  <a:ea typeface="Calibri"/>
                  <a:cs typeface="Calibri"/>
                  <a:sym typeface="Calibri"/>
                </a:rPr>
                <a:t>CI/CD Integration</a:t>
              </a:r>
              <a:endParaRPr/>
            </a:p>
          </p:txBody>
        </p:sp>
        <p:cxnSp>
          <p:nvCxnSpPr>
            <p:cNvPr id="567" name="Google Shape;567;p59"/>
            <p:cNvCxnSpPr/>
            <p:nvPr/>
          </p:nvCxnSpPr>
          <p:spPr>
            <a:xfrm>
              <a:off x="6027393" y="2649552"/>
              <a:ext cx="0" cy="1568534"/>
            </a:xfrm>
            <a:prstGeom prst="straightConnector1">
              <a:avLst/>
            </a:prstGeom>
            <a:noFill/>
            <a:ln w="12700" cap="flat" cmpd="sng">
              <a:solidFill>
                <a:schemeClr val="accent2"/>
              </a:solidFill>
              <a:prstDash val="dash"/>
              <a:miter lim="800000"/>
              <a:headEnd type="none" w="sm" len="sm"/>
              <a:tailEnd type="none" w="sm" len="sm"/>
            </a:ln>
          </p:spPr>
        </p:cxnSp>
        <p:sp>
          <p:nvSpPr>
            <p:cNvPr id="568" name="Google Shape;568;p59"/>
            <p:cNvSpPr/>
            <p:nvPr/>
          </p:nvSpPr>
          <p:spPr>
            <a:xfrm>
              <a:off x="5977793" y="2599952"/>
              <a:ext cx="99199" cy="99199"/>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9"/>
            <p:cNvSpPr/>
            <p:nvPr/>
          </p:nvSpPr>
          <p:spPr>
            <a:xfrm rot="8100000">
              <a:off x="7748209" y="610618"/>
              <a:ext cx="389691" cy="389691"/>
            </a:xfrm>
            <a:prstGeom prst="teardrop">
              <a:avLst>
                <a:gd name="adj" fmla="val 115000"/>
              </a:avLst>
            </a:prstGeom>
            <a:solidFill>
              <a:schemeClr val="accent2"/>
            </a:solidFill>
            <a:ln w="15875" cap="flat" cmpd="sng">
              <a:solidFill>
                <a:srgbClr val="BB582B">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9"/>
            <p:cNvSpPr/>
            <p:nvPr/>
          </p:nvSpPr>
          <p:spPr>
            <a:xfrm>
              <a:off x="7791501" y="653909"/>
              <a:ext cx="303108" cy="303108"/>
            </a:xfrm>
            <a:prstGeom prst="ellipse">
              <a:avLst/>
            </a:prstGeom>
            <a:solidFill>
              <a:schemeClr val="accen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9"/>
            <p:cNvSpPr/>
            <p:nvPr/>
          </p:nvSpPr>
          <p:spPr>
            <a:xfrm>
              <a:off x="8451960" y="1081017"/>
              <a:ext cx="2727046" cy="15685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9"/>
            <p:cNvSpPr txBox="1"/>
            <p:nvPr/>
          </p:nvSpPr>
          <p:spPr>
            <a:xfrm>
              <a:off x="8451960" y="1081017"/>
              <a:ext cx="2727046" cy="1568534"/>
            </a:xfrm>
            <a:prstGeom prst="rect">
              <a:avLst/>
            </a:prstGeom>
            <a:noFill/>
            <a:ln>
              <a:noFill/>
            </a:ln>
          </p:spPr>
          <p:txBody>
            <a:bodyPr spcFirstLastPara="1" wrap="square" lIns="0" tIns="88900" rIns="88900" bIns="133350" anchor="t" anchorCtr="0">
              <a:noAutofit/>
            </a:bodyPr>
            <a:lstStyle/>
            <a:p>
              <a:pPr marL="0" marR="0" lvl="0" indent="0" algn="l" rtl="0">
                <a:lnSpc>
                  <a:spcPct val="90000"/>
                </a:lnSpc>
                <a:spcBef>
                  <a:spcPts val="0"/>
                </a:spcBef>
                <a:spcAft>
                  <a:spcPts val="0"/>
                </a:spcAft>
                <a:buClr>
                  <a:schemeClr val="dk1"/>
                </a:buClr>
                <a:buSzPts val="1400"/>
                <a:buFont typeface="Calibri"/>
                <a:buNone/>
              </a:pPr>
              <a:r>
                <a:rPr lang="en-US" sz="1400" b="0">
                  <a:solidFill>
                    <a:schemeClr val="dk1"/>
                  </a:solidFill>
                  <a:latin typeface="Calibri"/>
                  <a:ea typeface="Calibri"/>
                  <a:cs typeface="Calibri"/>
                  <a:sym typeface="Calibri"/>
                </a:rPr>
                <a:t> Implement automated testing to expedite routine checks and conduct frequent regression testing to ensure new changes don't introduce defects.</a:t>
              </a:r>
              <a:endParaRPr sz="1400" b="1">
                <a:solidFill>
                  <a:schemeClr val="dk1"/>
                </a:solidFill>
                <a:latin typeface="Calibri"/>
                <a:ea typeface="Calibri"/>
                <a:cs typeface="Calibri"/>
                <a:sym typeface="Calibri"/>
              </a:endParaRPr>
            </a:p>
          </p:txBody>
        </p:sp>
        <p:sp>
          <p:nvSpPr>
            <p:cNvPr id="573" name="Google Shape;573;p59"/>
            <p:cNvSpPr/>
            <p:nvPr/>
          </p:nvSpPr>
          <p:spPr>
            <a:xfrm>
              <a:off x="8451960" y="529910"/>
              <a:ext cx="2727046" cy="5511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9"/>
            <p:cNvSpPr txBox="1"/>
            <p:nvPr/>
          </p:nvSpPr>
          <p:spPr>
            <a:xfrm>
              <a:off x="8451960" y="529910"/>
              <a:ext cx="2727046" cy="551106"/>
            </a:xfrm>
            <a:prstGeom prst="rect">
              <a:avLst/>
            </a:prstGeom>
            <a:noFill/>
            <a:ln>
              <a:noFill/>
            </a:ln>
          </p:spPr>
          <p:txBody>
            <a:bodyPr spcFirstLastPara="1" wrap="square" lIns="0" tIns="0" rIns="120650" bIns="0" anchor="ctr" anchorCtr="0">
              <a:noAutofit/>
            </a:bodyPr>
            <a:lstStyle/>
            <a:p>
              <a:pPr marL="0" marR="0" lvl="0" indent="0" algn="l" rtl="0">
                <a:lnSpc>
                  <a:spcPct val="90000"/>
                </a:lnSpc>
                <a:spcBef>
                  <a:spcPts val="0"/>
                </a:spcBef>
                <a:spcAft>
                  <a:spcPts val="0"/>
                </a:spcAft>
                <a:buClr>
                  <a:schemeClr val="dk1"/>
                </a:buClr>
                <a:buSzPts val="1900"/>
                <a:buFont typeface="Calibri"/>
                <a:buNone/>
              </a:pPr>
              <a:r>
                <a:rPr lang="en-US" sz="1900" b="1">
                  <a:solidFill>
                    <a:schemeClr val="dk1"/>
                  </a:solidFill>
                  <a:latin typeface="Calibri"/>
                  <a:ea typeface="Calibri"/>
                  <a:cs typeface="Calibri"/>
                  <a:sym typeface="Calibri"/>
                </a:rPr>
                <a:t>Automation and Regression</a:t>
              </a:r>
              <a:endParaRPr/>
            </a:p>
          </p:txBody>
        </p:sp>
        <p:cxnSp>
          <p:nvCxnSpPr>
            <p:cNvPr id="575" name="Google Shape;575;p59"/>
            <p:cNvCxnSpPr/>
            <p:nvPr/>
          </p:nvCxnSpPr>
          <p:spPr>
            <a:xfrm>
              <a:off x="7943055" y="1081017"/>
              <a:ext cx="0" cy="1568534"/>
            </a:xfrm>
            <a:prstGeom prst="straightConnector1">
              <a:avLst/>
            </a:prstGeom>
            <a:noFill/>
            <a:ln w="12700" cap="flat" cmpd="sng">
              <a:solidFill>
                <a:schemeClr val="accent2"/>
              </a:solidFill>
              <a:prstDash val="dash"/>
              <a:miter lim="800000"/>
              <a:headEnd type="none" w="sm" len="sm"/>
              <a:tailEnd type="none" w="sm" len="sm"/>
            </a:ln>
          </p:spPr>
        </p:cxnSp>
        <p:sp>
          <p:nvSpPr>
            <p:cNvPr id="576" name="Google Shape;576;p59"/>
            <p:cNvSpPr/>
            <p:nvPr/>
          </p:nvSpPr>
          <p:spPr>
            <a:xfrm>
              <a:off x="7892274" y="2599952"/>
              <a:ext cx="99199" cy="99199"/>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 name="Google Shape;577;p59"/>
          <p:cNvSpPr txBox="1">
            <a:spLocks noGrp="1"/>
          </p:cNvSpPr>
          <p:nvPr>
            <p:ph type="sldNum" idx="12"/>
          </p:nvPr>
        </p:nvSpPr>
        <p:spPr>
          <a:xfrm>
            <a:off x="10153276" y="6356350"/>
            <a:ext cx="1657723"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2"/>
              </a:buClr>
              <a:buSzPts val="1200"/>
              <a:buFont typeface="Calibri"/>
              <a:buNone/>
            </a:pPr>
            <a:fld id="{00000000-1234-1234-1234-123412341234}" type="slidenum">
              <a:rPr lang="en-US" sz="1200">
                <a:solidFill>
                  <a:schemeClr val="accent2"/>
                </a:solidFill>
                <a:latin typeface="Calibri"/>
                <a:ea typeface="Calibri"/>
                <a:cs typeface="Calibri"/>
                <a:sym typeface="Calibri"/>
              </a:rPr>
              <a:t>43</a:t>
            </a:fld>
            <a:endParaRPr sz="1200" b="0" i="0" u="none" strike="noStrike" cap="none">
              <a:solidFill>
                <a:srgbClr val="DAE5EF"/>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60"/>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t>Performance Evaluation</a:t>
            </a:r>
            <a:endParaRPr b="1"/>
          </a:p>
        </p:txBody>
      </p:sp>
      <p:pic>
        <p:nvPicPr>
          <p:cNvPr id="584" name="Google Shape;584;p60"/>
          <p:cNvPicPr preferRelativeResize="0"/>
          <p:nvPr/>
        </p:nvPicPr>
        <p:blipFill rotWithShape="1">
          <a:blip r:embed="rId3">
            <a:alphaModFix/>
          </a:blip>
          <a:srcRect l="15440"/>
          <a:stretch/>
        </p:blipFill>
        <p:spPr>
          <a:xfrm>
            <a:off x="769231" y="4868025"/>
            <a:ext cx="2789288" cy="762000"/>
          </a:xfrm>
          <a:prstGeom prst="rect">
            <a:avLst/>
          </a:prstGeom>
          <a:noFill/>
          <a:ln>
            <a:noFill/>
          </a:ln>
        </p:spPr>
      </p:pic>
      <p:pic>
        <p:nvPicPr>
          <p:cNvPr id="585" name="Google Shape;585;p60"/>
          <p:cNvPicPr preferRelativeResize="0"/>
          <p:nvPr/>
        </p:nvPicPr>
        <p:blipFill rotWithShape="1">
          <a:blip r:embed="rId4">
            <a:alphaModFix/>
          </a:blip>
          <a:srcRect l="7111" r="7817"/>
          <a:stretch/>
        </p:blipFill>
        <p:spPr>
          <a:xfrm>
            <a:off x="3931765" y="4810875"/>
            <a:ext cx="4281940" cy="762000"/>
          </a:xfrm>
          <a:prstGeom prst="rect">
            <a:avLst/>
          </a:prstGeom>
          <a:noFill/>
          <a:ln>
            <a:noFill/>
          </a:ln>
        </p:spPr>
      </p:pic>
      <p:pic>
        <p:nvPicPr>
          <p:cNvPr id="586" name="Google Shape;586;p60"/>
          <p:cNvPicPr preferRelativeResize="0"/>
          <p:nvPr/>
        </p:nvPicPr>
        <p:blipFill rotWithShape="1">
          <a:blip r:embed="rId5">
            <a:alphaModFix/>
          </a:blip>
          <a:srcRect l="6912" r="3425"/>
          <a:stretch/>
        </p:blipFill>
        <p:spPr>
          <a:xfrm>
            <a:off x="8285100" y="4760750"/>
            <a:ext cx="3610125" cy="902275"/>
          </a:xfrm>
          <a:prstGeom prst="rect">
            <a:avLst/>
          </a:prstGeom>
          <a:noFill/>
          <a:ln>
            <a:noFill/>
          </a:ln>
        </p:spPr>
      </p:pic>
      <p:sp>
        <p:nvSpPr>
          <p:cNvPr id="587" name="Google Shape;587;p60"/>
          <p:cNvSpPr txBox="1">
            <a:spLocks noGrp="1"/>
          </p:cNvSpPr>
          <p:nvPr>
            <p:ph type="body" idx="4294967295"/>
          </p:nvPr>
        </p:nvSpPr>
        <p:spPr>
          <a:xfrm>
            <a:off x="1184675" y="2095850"/>
            <a:ext cx="1958400" cy="538200"/>
          </a:xfrm>
          <a:prstGeom prst="rect">
            <a:avLst/>
          </a:prstGeom>
          <a:noFill/>
          <a:ln>
            <a:noFill/>
          </a:ln>
        </p:spPr>
        <p:txBody>
          <a:bodyPr spcFirstLastPara="1" wrap="square" lIns="121900" tIns="121900" rIns="121900" bIns="121900" anchor="t" anchorCtr="0">
            <a:noAutofit/>
          </a:bodyPr>
          <a:lstStyle/>
          <a:p>
            <a:pPr marL="0" lvl="0" indent="0" algn="just" rtl="0">
              <a:lnSpc>
                <a:spcPct val="90000"/>
              </a:lnSpc>
              <a:spcBef>
                <a:spcPts val="2333"/>
              </a:spcBef>
              <a:spcAft>
                <a:spcPts val="2133"/>
              </a:spcAft>
              <a:buSzPts val="1400"/>
              <a:buNone/>
            </a:pPr>
            <a:r>
              <a:rPr lang="en-US" sz="2400" b="1">
                <a:solidFill>
                  <a:schemeClr val="dk1"/>
                </a:solidFill>
              </a:rPr>
              <a:t>Accuracy</a:t>
            </a:r>
            <a:endParaRPr sz="2400" b="1">
              <a:solidFill>
                <a:schemeClr val="dk1"/>
              </a:solidFill>
            </a:endParaRPr>
          </a:p>
        </p:txBody>
      </p:sp>
      <p:sp>
        <p:nvSpPr>
          <p:cNvPr id="588" name="Google Shape;588;p60"/>
          <p:cNvSpPr txBox="1">
            <a:spLocks noGrp="1"/>
          </p:cNvSpPr>
          <p:nvPr>
            <p:ph type="body" idx="4294967295"/>
          </p:nvPr>
        </p:nvSpPr>
        <p:spPr>
          <a:xfrm>
            <a:off x="8804650" y="2017250"/>
            <a:ext cx="2496600" cy="695400"/>
          </a:xfrm>
          <a:prstGeom prst="rect">
            <a:avLst/>
          </a:prstGeom>
          <a:noFill/>
          <a:ln>
            <a:noFill/>
          </a:ln>
        </p:spPr>
        <p:txBody>
          <a:bodyPr spcFirstLastPara="1" wrap="square" lIns="121900" tIns="121900" rIns="121900" bIns="121900" anchor="t" anchorCtr="0">
            <a:noAutofit/>
          </a:bodyPr>
          <a:lstStyle/>
          <a:p>
            <a:pPr marL="0" lvl="0" indent="0" algn="just" rtl="0">
              <a:lnSpc>
                <a:spcPct val="90000"/>
              </a:lnSpc>
              <a:spcBef>
                <a:spcPts val="2333"/>
              </a:spcBef>
              <a:spcAft>
                <a:spcPts val="2133"/>
              </a:spcAft>
              <a:buSzPts val="1400"/>
              <a:buNone/>
            </a:pPr>
            <a:r>
              <a:rPr lang="en-US" sz="2400" b="1">
                <a:solidFill>
                  <a:schemeClr val="dk1"/>
                </a:solidFill>
              </a:rPr>
              <a:t>F1 - Score</a:t>
            </a:r>
            <a:endParaRPr sz="2400" b="1">
              <a:solidFill>
                <a:schemeClr val="dk1"/>
              </a:solidFill>
            </a:endParaRPr>
          </a:p>
        </p:txBody>
      </p:sp>
      <p:sp>
        <p:nvSpPr>
          <p:cNvPr id="589" name="Google Shape;589;p60"/>
          <p:cNvSpPr txBox="1">
            <a:spLocks noGrp="1"/>
          </p:cNvSpPr>
          <p:nvPr>
            <p:ph type="body" idx="4294967295"/>
          </p:nvPr>
        </p:nvSpPr>
        <p:spPr>
          <a:xfrm>
            <a:off x="4415100" y="2095850"/>
            <a:ext cx="3489000" cy="538200"/>
          </a:xfrm>
          <a:prstGeom prst="rect">
            <a:avLst/>
          </a:prstGeom>
          <a:noFill/>
          <a:ln>
            <a:noFill/>
          </a:ln>
        </p:spPr>
        <p:txBody>
          <a:bodyPr spcFirstLastPara="1" wrap="square" lIns="121900" tIns="121900" rIns="121900" bIns="121900" anchor="t" anchorCtr="0">
            <a:noAutofit/>
          </a:bodyPr>
          <a:lstStyle/>
          <a:p>
            <a:pPr marL="0" lvl="0" indent="0" algn="just" rtl="0">
              <a:lnSpc>
                <a:spcPct val="90000"/>
              </a:lnSpc>
              <a:spcBef>
                <a:spcPts val="2333"/>
              </a:spcBef>
              <a:spcAft>
                <a:spcPts val="0"/>
              </a:spcAft>
              <a:buSzPts val="1400"/>
              <a:buNone/>
            </a:pPr>
            <a:r>
              <a:rPr lang="en-US" sz="2400" b="1">
                <a:solidFill>
                  <a:schemeClr val="dk1"/>
                </a:solidFill>
              </a:rPr>
              <a:t>Precision and Recall</a:t>
            </a:r>
            <a:endParaRPr sz="2400" b="1">
              <a:solidFill>
                <a:schemeClr val="dk1"/>
              </a:solidFill>
            </a:endParaRPr>
          </a:p>
          <a:p>
            <a:pPr marL="0" lvl="0" indent="0" algn="just" rtl="0">
              <a:lnSpc>
                <a:spcPct val="90000"/>
              </a:lnSpc>
              <a:spcBef>
                <a:spcPts val="2333"/>
              </a:spcBef>
              <a:spcAft>
                <a:spcPts val="2133"/>
              </a:spcAft>
              <a:buSzPts val="1400"/>
              <a:buNone/>
            </a:pPr>
            <a:endParaRPr sz="2400" b="1">
              <a:solidFill>
                <a:schemeClr val="dk1"/>
              </a:solidFill>
            </a:endParaRPr>
          </a:p>
        </p:txBody>
      </p:sp>
      <p:sp>
        <p:nvSpPr>
          <p:cNvPr id="590" name="Google Shape;590;p60"/>
          <p:cNvSpPr txBox="1"/>
          <p:nvPr/>
        </p:nvSpPr>
        <p:spPr>
          <a:xfrm>
            <a:off x="663875" y="2712650"/>
            <a:ext cx="3000000" cy="1743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100"/>
              </a:spcBef>
              <a:spcAft>
                <a:spcPts val="1100"/>
              </a:spcAft>
              <a:buNone/>
            </a:pPr>
            <a:r>
              <a:rPr lang="en-US" sz="1500">
                <a:solidFill>
                  <a:schemeClr val="dk1"/>
                </a:solidFill>
              </a:rPr>
              <a:t>Measures the chatbot's ability to correctly understand user intents and provide accurate responses. This is particularly important for tasks like intent classification and entity recognition.</a:t>
            </a:r>
            <a:endParaRPr sz="1800"/>
          </a:p>
        </p:txBody>
      </p:sp>
      <p:sp>
        <p:nvSpPr>
          <p:cNvPr id="591" name="Google Shape;591;p60"/>
          <p:cNvSpPr txBox="1"/>
          <p:nvPr/>
        </p:nvSpPr>
        <p:spPr>
          <a:xfrm>
            <a:off x="4415100" y="2712650"/>
            <a:ext cx="3162900" cy="1743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100"/>
              </a:spcBef>
              <a:spcAft>
                <a:spcPts val="1100"/>
              </a:spcAft>
              <a:buNone/>
            </a:pPr>
            <a:r>
              <a:rPr lang="en-US" sz="1500">
                <a:solidFill>
                  <a:schemeClr val="dk1"/>
                </a:solidFill>
              </a:rPr>
              <a:t>This metric is useful for evaluating the performance of the chatbot in tasks like entity recognition and question answering, where there may be a trade-off between precision and recall.</a:t>
            </a:r>
            <a:endParaRPr sz="1500"/>
          </a:p>
        </p:txBody>
      </p:sp>
      <p:sp>
        <p:nvSpPr>
          <p:cNvPr id="592" name="Google Shape;592;p60"/>
          <p:cNvSpPr txBox="1"/>
          <p:nvPr/>
        </p:nvSpPr>
        <p:spPr>
          <a:xfrm>
            <a:off x="8476325" y="2712650"/>
            <a:ext cx="3000000" cy="1212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100"/>
              </a:spcBef>
              <a:spcAft>
                <a:spcPts val="1100"/>
              </a:spcAft>
              <a:buNone/>
            </a:pPr>
            <a:r>
              <a:rPr lang="en-US" sz="1500">
                <a:solidFill>
                  <a:schemeClr val="dk1"/>
                </a:solidFill>
              </a:rPr>
              <a:t>It is the harmonic mean of precision and recall, therefore, it will measure the balance of the chatbot's performance.</a:t>
            </a:r>
            <a:endParaRPr sz="15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61"/>
          <p:cNvSpPr txBox="1">
            <a:spLocks noGrp="1"/>
          </p:cNvSpPr>
          <p:nvPr>
            <p:ph type="title"/>
          </p:nvPr>
        </p:nvSpPr>
        <p:spPr>
          <a:xfrm>
            <a:off x="1167492" y="850006"/>
            <a:ext cx="9779183" cy="8565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5400"/>
              <a:buFont typeface="Calibri"/>
              <a:buNone/>
            </a:pPr>
            <a:r>
              <a:rPr lang="en-US" sz="5400" b="1"/>
              <a:t>Deployment Process</a:t>
            </a:r>
            <a:endParaRPr/>
          </a:p>
        </p:txBody>
      </p:sp>
      <p:grpSp>
        <p:nvGrpSpPr>
          <p:cNvPr id="598" name="Google Shape;598;p61"/>
          <p:cNvGrpSpPr/>
          <p:nvPr/>
        </p:nvGrpSpPr>
        <p:grpSpPr>
          <a:xfrm>
            <a:off x="462322" y="1907005"/>
            <a:ext cx="11520247" cy="4239283"/>
            <a:chOff x="0" y="529910"/>
            <a:chExt cx="11520247" cy="4239283"/>
          </a:xfrm>
        </p:grpSpPr>
        <p:cxnSp>
          <p:nvCxnSpPr>
            <p:cNvPr id="599" name="Google Shape;599;p61"/>
            <p:cNvCxnSpPr/>
            <p:nvPr/>
          </p:nvCxnSpPr>
          <p:spPr>
            <a:xfrm>
              <a:off x="0" y="2649552"/>
              <a:ext cx="11520247" cy="0"/>
            </a:xfrm>
            <a:prstGeom prst="straightConnector1">
              <a:avLst/>
            </a:prstGeom>
            <a:solidFill>
              <a:schemeClr val="lt1">
                <a:alpha val="89803"/>
              </a:schemeClr>
            </a:solidFill>
            <a:ln w="19050" cap="flat" cmpd="sng">
              <a:solidFill>
                <a:srgbClr val="BB582B">
                  <a:alpha val="89803"/>
                </a:srgbClr>
              </a:solidFill>
              <a:prstDash val="solid"/>
              <a:miter lim="800000"/>
              <a:headEnd type="none" w="sm" len="sm"/>
              <a:tailEnd type="triangle" w="lg" len="lg"/>
            </a:ln>
          </p:spPr>
        </p:cxnSp>
        <p:sp>
          <p:nvSpPr>
            <p:cNvPr id="600" name="Google Shape;600;p61"/>
            <p:cNvSpPr/>
            <p:nvPr/>
          </p:nvSpPr>
          <p:spPr>
            <a:xfrm rot="8100000">
              <a:off x="85667" y="610618"/>
              <a:ext cx="389691" cy="389691"/>
            </a:xfrm>
            <a:prstGeom prst="teardrop">
              <a:avLst>
                <a:gd name="adj" fmla="val 115000"/>
              </a:avLst>
            </a:prstGeom>
            <a:solidFill>
              <a:schemeClr val="accent2"/>
            </a:solidFill>
            <a:ln w="15875" cap="flat" cmpd="sng">
              <a:solidFill>
                <a:srgbClr val="BB582B">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1"/>
            <p:cNvSpPr/>
            <p:nvPr/>
          </p:nvSpPr>
          <p:spPr>
            <a:xfrm>
              <a:off x="128958" y="653909"/>
              <a:ext cx="303108" cy="303108"/>
            </a:xfrm>
            <a:prstGeom prst="ellipse">
              <a:avLst/>
            </a:prstGeom>
            <a:solidFill>
              <a:schemeClr val="accen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1"/>
            <p:cNvSpPr/>
            <p:nvPr/>
          </p:nvSpPr>
          <p:spPr>
            <a:xfrm>
              <a:off x="790081" y="1081017"/>
              <a:ext cx="2734801" cy="15685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1"/>
            <p:cNvSpPr txBox="1"/>
            <p:nvPr/>
          </p:nvSpPr>
          <p:spPr>
            <a:xfrm>
              <a:off x="790081" y="1081017"/>
              <a:ext cx="2734801" cy="1568534"/>
            </a:xfrm>
            <a:prstGeom prst="rect">
              <a:avLst/>
            </a:prstGeom>
            <a:noFill/>
            <a:ln>
              <a:noFill/>
            </a:ln>
          </p:spPr>
          <p:txBody>
            <a:bodyPr spcFirstLastPara="1" wrap="square" lIns="0" tIns="82550" rIns="82550" bIns="123825" anchor="t" anchorCtr="0">
              <a:noAutofit/>
            </a:bodyPr>
            <a:lstStyle/>
            <a:p>
              <a:pPr marL="0" marR="0" lvl="0" indent="0" algn="l" rtl="0">
                <a:lnSpc>
                  <a:spcPct val="90000"/>
                </a:lnSpc>
                <a:spcBef>
                  <a:spcPts val="0"/>
                </a:spcBef>
                <a:spcAft>
                  <a:spcPts val="0"/>
                </a:spcAft>
                <a:buClr>
                  <a:schemeClr val="dk1"/>
                </a:buClr>
                <a:buSzPts val="1300"/>
                <a:buFont typeface="Calibri"/>
                <a:buNone/>
              </a:pPr>
              <a:r>
                <a:rPr lang="en-US" sz="1300" b="0">
                  <a:solidFill>
                    <a:schemeClr val="dk1"/>
                  </a:solidFill>
                  <a:latin typeface="Calibri"/>
                  <a:ea typeface="Calibri"/>
                  <a:cs typeface="Calibri"/>
                  <a:sym typeface="Calibri"/>
                </a:rPr>
                <a:t>Determine the platforms on which the chatbot will be made available. This may include the university's website, mobile applications, and popular messaging platforms like WhatsApp, Facebook Messenger, or a custom chat interface.</a:t>
              </a:r>
              <a:endParaRPr/>
            </a:p>
          </p:txBody>
        </p:sp>
        <p:sp>
          <p:nvSpPr>
            <p:cNvPr id="604" name="Google Shape;604;p61"/>
            <p:cNvSpPr/>
            <p:nvPr/>
          </p:nvSpPr>
          <p:spPr>
            <a:xfrm>
              <a:off x="790081" y="529910"/>
              <a:ext cx="2734801" cy="5511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1"/>
            <p:cNvSpPr txBox="1"/>
            <p:nvPr/>
          </p:nvSpPr>
          <p:spPr>
            <a:xfrm>
              <a:off x="790081" y="529910"/>
              <a:ext cx="2734801" cy="551106"/>
            </a:xfrm>
            <a:prstGeom prst="rect">
              <a:avLst/>
            </a:prstGeom>
            <a:noFill/>
            <a:ln>
              <a:noFill/>
            </a:ln>
          </p:spPr>
          <p:txBody>
            <a:bodyPr spcFirstLastPara="1" wrap="square" lIns="0" tIns="0" rIns="114300" bIns="0" anchor="ctr" anchorCtr="0">
              <a:no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Platform Selection</a:t>
              </a:r>
              <a:endParaRPr/>
            </a:p>
          </p:txBody>
        </p:sp>
        <p:cxnSp>
          <p:nvCxnSpPr>
            <p:cNvPr id="606" name="Google Shape;606;p61"/>
            <p:cNvCxnSpPr/>
            <p:nvPr/>
          </p:nvCxnSpPr>
          <p:spPr>
            <a:xfrm>
              <a:off x="280513" y="1081017"/>
              <a:ext cx="0" cy="1568534"/>
            </a:xfrm>
            <a:prstGeom prst="straightConnector1">
              <a:avLst/>
            </a:prstGeom>
            <a:noFill/>
            <a:ln w="12700" cap="flat" cmpd="sng">
              <a:solidFill>
                <a:schemeClr val="accent2"/>
              </a:solidFill>
              <a:prstDash val="dash"/>
              <a:miter lim="800000"/>
              <a:headEnd type="none" w="sm" len="sm"/>
              <a:tailEnd type="none" w="sm" len="sm"/>
            </a:ln>
          </p:spPr>
        </p:cxnSp>
        <p:sp>
          <p:nvSpPr>
            <p:cNvPr id="607" name="Google Shape;607;p61"/>
            <p:cNvSpPr/>
            <p:nvPr/>
          </p:nvSpPr>
          <p:spPr>
            <a:xfrm>
              <a:off x="230913" y="2599952"/>
              <a:ext cx="99199" cy="99199"/>
            </a:xfrm>
            <a:prstGeom prst="ellipse">
              <a:avLst/>
            </a:prstGeom>
            <a:solidFill>
              <a:srgbClr val="B45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1"/>
            <p:cNvSpPr/>
            <p:nvPr/>
          </p:nvSpPr>
          <p:spPr>
            <a:xfrm rot="-2700000">
              <a:off x="2015083" y="4298794"/>
              <a:ext cx="389691" cy="389691"/>
            </a:xfrm>
            <a:prstGeom prst="teardrop">
              <a:avLst>
                <a:gd name="adj" fmla="val 115000"/>
              </a:avLst>
            </a:prstGeom>
            <a:solidFill>
              <a:schemeClr val="accent2"/>
            </a:solidFill>
            <a:ln w="15875" cap="flat" cmpd="sng">
              <a:solidFill>
                <a:srgbClr val="BB582B">
                  <a:alpha val="80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1"/>
            <p:cNvSpPr/>
            <p:nvPr/>
          </p:nvSpPr>
          <p:spPr>
            <a:xfrm>
              <a:off x="2058375" y="4342085"/>
              <a:ext cx="303108" cy="303108"/>
            </a:xfrm>
            <a:prstGeom prst="ellipse">
              <a:avLst/>
            </a:prstGeom>
            <a:solidFill>
              <a:schemeClr val="accen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1"/>
            <p:cNvSpPr/>
            <p:nvPr/>
          </p:nvSpPr>
          <p:spPr>
            <a:xfrm>
              <a:off x="2718494" y="2649552"/>
              <a:ext cx="2723077" cy="15685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1"/>
            <p:cNvSpPr txBox="1"/>
            <p:nvPr/>
          </p:nvSpPr>
          <p:spPr>
            <a:xfrm>
              <a:off x="2718494" y="2649552"/>
              <a:ext cx="2723077" cy="1568534"/>
            </a:xfrm>
            <a:prstGeom prst="rect">
              <a:avLst/>
            </a:prstGeom>
            <a:noFill/>
            <a:ln>
              <a:noFill/>
            </a:ln>
          </p:spPr>
          <p:txBody>
            <a:bodyPr spcFirstLastPara="1" wrap="square" lIns="0" tIns="123825" rIns="0" bIns="82550" anchor="b" anchorCtr="0">
              <a:noAutofit/>
            </a:bodyPr>
            <a:lstStyle/>
            <a:p>
              <a:pPr marL="0" marR="0" lvl="0" indent="0" algn="l" rtl="0">
                <a:lnSpc>
                  <a:spcPct val="90000"/>
                </a:lnSpc>
                <a:spcBef>
                  <a:spcPts val="0"/>
                </a:spcBef>
                <a:spcAft>
                  <a:spcPts val="0"/>
                </a:spcAft>
                <a:buClr>
                  <a:schemeClr val="dk1"/>
                </a:buClr>
                <a:buSzPts val="1300"/>
                <a:buFont typeface="Calibri"/>
                <a:buNone/>
              </a:pPr>
              <a:r>
                <a:rPr lang="en-US" sz="1300" b="0">
                  <a:solidFill>
                    <a:schemeClr val="dk1"/>
                  </a:solidFill>
                  <a:latin typeface="Calibri"/>
                  <a:ea typeface="Calibri"/>
                  <a:cs typeface="Calibri"/>
                  <a:sym typeface="Calibri"/>
                </a:rPr>
                <a:t>Provide a channel for users to get support if they encounter difficulties when using the chatbot. This may involve setting up a dedicated support team or a chatbot "escalation" feature to connect users with human agents when needed.</a:t>
              </a:r>
              <a:endParaRPr/>
            </a:p>
          </p:txBody>
        </p:sp>
        <p:sp>
          <p:nvSpPr>
            <p:cNvPr id="612" name="Google Shape;612;p61"/>
            <p:cNvSpPr/>
            <p:nvPr/>
          </p:nvSpPr>
          <p:spPr>
            <a:xfrm>
              <a:off x="2718494" y="4218086"/>
              <a:ext cx="2723077" cy="5511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1"/>
            <p:cNvSpPr txBox="1"/>
            <p:nvPr/>
          </p:nvSpPr>
          <p:spPr>
            <a:xfrm>
              <a:off x="2718494" y="4218086"/>
              <a:ext cx="2723077" cy="551106"/>
            </a:xfrm>
            <a:prstGeom prst="rect">
              <a:avLst/>
            </a:prstGeom>
            <a:noFill/>
            <a:ln>
              <a:noFill/>
            </a:ln>
          </p:spPr>
          <p:txBody>
            <a:bodyPr spcFirstLastPara="1" wrap="square" lIns="0" tIns="0" rIns="114300" bIns="0" anchor="ctr" anchorCtr="0">
              <a:no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User Support</a:t>
              </a:r>
              <a:endParaRPr/>
            </a:p>
          </p:txBody>
        </p:sp>
        <p:cxnSp>
          <p:nvCxnSpPr>
            <p:cNvPr id="614" name="Google Shape;614;p61"/>
            <p:cNvCxnSpPr/>
            <p:nvPr/>
          </p:nvCxnSpPr>
          <p:spPr>
            <a:xfrm>
              <a:off x="2209929" y="2649552"/>
              <a:ext cx="0" cy="1568534"/>
            </a:xfrm>
            <a:prstGeom prst="straightConnector1">
              <a:avLst/>
            </a:prstGeom>
            <a:noFill/>
            <a:ln w="12700" cap="flat" cmpd="sng">
              <a:solidFill>
                <a:schemeClr val="accent2"/>
              </a:solidFill>
              <a:prstDash val="dash"/>
              <a:miter lim="800000"/>
              <a:headEnd type="none" w="sm" len="sm"/>
              <a:tailEnd type="none" w="sm" len="sm"/>
            </a:ln>
          </p:spPr>
        </p:cxnSp>
        <p:sp>
          <p:nvSpPr>
            <p:cNvPr id="615" name="Google Shape;615;p61"/>
            <p:cNvSpPr/>
            <p:nvPr/>
          </p:nvSpPr>
          <p:spPr>
            <a:xfrm>
              <a:off x="2159148" y="2599952"/>
              <a:ext cx="99199" cy="99199"/>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1"/>
            <p:cNvSpPr/>
            <p:nvPr/>
          </p:nvSpPr>
          <p:spPr>
            <a:xfrm rot="8100000">
              <a:off x="3927957" y="610618"/>
              <a:ext cx="389691" cy="389691"/>
            </a:xfrm>
            <a:prstGeom prst="teardrop">
              <a:avLst>
                <a:gd name="adj" fmla="val 115000"/>
              </a:avLst>
            </a:prstGeom>
            <a:solidFill>
              <a:schemeClr val="accent2"/>
            </a:solidFill>
            <a:ln w="15875" cap="flat" cmpd="sng">
              <a:solidFill>
                <a:srgbClr val="BB582B">
                  <a:alpha val="6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1"/>
            <p:cNvSpPr/>
            <p:nvPr/>
          </p:nvSpPr>
          <p:spPr>
            <a:xfrm>
              <a:off x="3971248" y="653909"/>
              <a:ext cx="303108" cy="303108"/>
            </a:xfrm>
            <a:prstGeom prst="ellipse">
              <a:avLst/>
            </a:prstGeom>
            <a:solidFill>
              <a:schemeClr val="accen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1"/>
            <p:cNvSpPr/>
            <p:nvPr/>
          </p:nvSpPr>
          <p:spPr>
            <a:xfrm>
              <a:off x="4631368" y="1081017"/>
              <a:ext cx="2723077" cy="15685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1"/>
            <p:cNvSpPr txBox="1"/>
            <p:nvPr/>
          </p:nvSpPr>
          <p:spPr>
            <a:xfrm>
              <a:off x="4631368" y="1081017"/>
              <a:ext cx="2723077" cy="1568534"/>
            </a:xfrm>
            <a:prstGeom prst="rect">
              <a:avLst/>
            </a:prstGeom>
            <a:noFill/>
            <a:ln>
              <a:noFill/>
            </a:ln>
          </p:spPr>
          <p:txBody>
            <a:bodyPr spcFirstLastPara="1" wrap="square" lIns="0" tIns="82550" rIns="82550" bIns="123825" anchor="t" anchorCtr="0">
              <a:noAutofit/>
            </a:bodyPr>
            <a:lstStyle/>
            <a:p>
              <a:pPr marL="0" marR="0" lvl="0" indent="0" algn="l" rtl="0">
                <a:lnSpc>
                  <a:spcPct val="90000"/>
                </a:lnSpc>
                <a:spcBef>
                  <a:spcPts val="0"/>
                </a:spcBef>
                <a:spcAft>
                  <a:spcPts val="0"/>
                </a:spcAft>
                <a:buClr>
                  <a:schemeClr val="dk1"/>
                </a:buClr>
                <a:buSzPts val="1300"/>
                <a:buFont typeface="Calibri"/>
                <a:buNone/>
              </a:pPr>
              <a:r>
                <a:rPr lang="en-US" sz="1300" b="0">
                  <a:solidFill>
                    <a:schemeClr val="dk1"/>
                  </a:solidFill>
                  <a:latin typeface="Calibri"/>
                  <a:ea typeface="Calibri"/>
                  <a:cs typeface="Calibri"/>
                  <a:sym typeface="Calibri"/>
                </a:rPr>
                <a:t>Ensure that the chatbot is integrated with relevant university databases and systems. This allows the chatbot to retrieve real-time data, such as admission status or program availability, to provide accurate and up-to-date information</a:t>
              </a:r>
              <a:endParaRPr/>
            </a:p>
          </p:txBody>
        </p:sp>
        <p:sp>
          <p:nvSpPr>
            <p:cNvPr id="620" name="Google Shape;620;p61"/>
            <p:cNvSpPr/>
            <p:nvPr/>
          </p:nvSpPr>
          <p:spPr>
            <a:xfrm>
              <a:off x="4631368" y="529910"/>
              <a:ext cx="2723077" cy="5511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1"/>
            <p:cNvSpPr txBox="1"/>
            <p:nvPr/>
          </p:nvSpPr>
          <p:spPr>
            <a:xfrm>
              <a:off x="4631368" y="529910"/>
              <a:ext cx="2723077" cy="551106"/>
            </a:xfrm>
            <a:prstGeom prst="rect">
              <a:avLst/>
            </a:prstGeom>
            <a:noFill/>
            <a:ln>
              <a:noFill/>
            </a:ln>
          </p:spPr>
          <p:txBody>
            <a:bodyPr spcFirstLastPara="1" wrap="square" lIns="0" tIns="0" rIns="114300" bIns="0" anchor="ctr" anchorCtr="0">
              <a:no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Integrating with University Systems</a:t>
              </a:r>
              <a:endParaRPr/>
            </a:p>
          </p:txBody>
        </p:sp>
        <p:cxnSp>
          <p:nvCxnSpPr>
            <p:cNvPr id="622" name="Google Shape;622;p61"/>
            <p:cNvCxnSpPr/>
            <p:nvPr/>
          </p:nvCxnSpPr>
          <p:spPr>
            <a:xfrm>
              <a:off x="4122803" y="1081017"/>
              <a:ext cx="0" cy="1568534"/>
            </a:xfrm>
            <a:prstGeom prst="straightConnector1">
              <a:avLst/>
            </a:prstGeom>
            <a:noFill/>
            <a:ln w="12700" cap="flat" cmpd="sng">
              <a:solidFill>
                <a:schemeClr val="accent2"/>
              </a:solidFill>
              <a:prstDash val="dash"/>
              <a:miter lim="800000"/>
              <a:headEnd type="none" w="sm" len="sm"/>
              <a:tailEnd type="none" w="sm" len="sm"/>
            </a:ln>
          </p:spPr>
        </p:cxnSp>
        <p:sp>
          <p:nvSpPr>
            <p:cNvPr id="623" name="Google Shape;623;p61"/>
            <p:cNvSpPr/>
            <p:nvPr/>
          </p:nvSpPr>
          <p:spPr>
            <a:xfrm>
              <a:off x="4072022" y="2599952"/>
              <a:ext cx="99199" cy="99199"/>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1"/>
            <p:cNvSpPr/>
            <p:nvPr/>
          </p:nvSpPr>
          <p:spPr>
            <a:xfrm rot="-2700000">
              <a:off x="5840831" y="4298794"/>
              <a:ext cx="389691" cy="389691"/>
            </a:xfrm>
            <a:prstGeom prst="teardrop">
              <a:avLst>
                <a:gd name="adj" fmla="val 115000"/>
              </a:avLst>
            </a:prstGeom>
            <a:solidFill>
              <a:schemeClr val="accent2"/>
            </a:solidFill>
            <a:ln w="15875" cap="flat" cmpd="sng">
              <a:solidFill>
                <a:srgbClr val="BB582B">
                  <a:alpha val="60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1"/>
            <p:cNvSpPr/>
            <p:nvPr/>
          </p:nvSpPr>
          <p:spPr>
            <a:xfrm>
              <a:off x="5884122" y="4342085"/>
              <a:ext cx="303108" cy="303108"/>
            </a:xfrm>
            <a:prstGeom prst="ellipse">
              <a:avLst/>
            </a:prstGeom>
            <a:solidFill>
              <a:schemeClr val="accen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1"/>
            <p:cNvSpPr/>
            <p:nvPr/>
          </p:nvSpPr>
          <p:spPr>
            <a:xfrm>
              <a:off x="6544241" y="2649552"/>
              <a:ext cx="2723077" cy="15685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1"/>
            <p:cNvSpPr txBox="1"/>
            <p:nvPr/>
          </p:nvSpPr>
          <p:spPr>
            <a:xfrm>
              <a:off x="6544241" y="2649552"/>
              <a:ext cx="2723077" cy="1568534"/>
            </a:xfrm>
            <a:prstGeom prst="rect">
              <a:avLst/>
            </a:prstGeom>
            <a:noFill/>
            <a:ln>
              <a:noFill/>
            </a:ln>
          </p:spPr>
          <p:txBody>
            <a:bodyPr spcFirstLastPara="1" wrap="square" lIns="0" tIns="123825" rIns="0" bIns="82550" anchor="b" anchorCtr="0">
              <a:noAutofit/>
            </a:bodyPr>
            <a:lstStyle/>
            <a:p>
              <a:pPr marL="0" marR="0" lvl="0" indent="0" algn="l" rtl="0">
                <a:lnSpc>
                  <a:spcPct val="90000"/>
                </a:lnSpc>
                <a:spcBef>
                  <a:spcPts val="0"/>
                </a:spcBef>
                <a:spcAft>
                  <a:spcPts val="0"/>
                </a:spcAft>
                <a:buClr>
                  <a:schemeClr val="dk1"/>
                </a:buClr>
                <a:buSzPts val="1300"/>
                <a:buFont typeface="Calibri"/>
                <a:buNone/>
              </a:pPr>
              <a:r>
                <a:rPr lang="en-US" sz="1300" b="0">
                  <a:solidFill>
                    <a:schemeClr val="dk1"/>
                  </a:solidFill>
                  <a:latin typeface="Calibri"/>
                  <a:ea typeface="Calibri"/>
                  <a:cs typeface="Calibri"/>
                  <a:sym typeface="Calibri"/>
                </a:rPr>
                <a:t>Establish a feedback loop to continuously gather insights and suggestions from users. Use this feedback to refine and enhance the chatbot over time.</a:t>
              </a:r>
              <a:endParaRPr/>
            </a:p>
          </p:txBody>
        </p:sp>
        <p:sp>
          <p:nvSpPr>
            <p:cNvPr id="628" name="Google Shape;628;p61"/>
            <p:cNvSpPr/>
            <p:nvPr/>
          </p:nvSpPr>
          <p:spPr>
            <a:xfrm>
              <a:off x="6544241" y="4218086"/>
              <a:ext cx="2723077" cy="5511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1"/>
            <p:cNvSpPr txBox="1"/>
            <p:nvPr/>
          </p:nvSpPr>
          <p:spPr>
            <a:xfrm>
              <a:off x="6544241" y="4218086"/>
              <a:ext cx="2723077" cy="551106"/>
            </a:xfrm>
            <a:prstGeom prst="rect">
              <a:avLst/>
            </a:prstGeom>
            <a:noFill/>
            <a:ln>
              <a:noFill/>
            </a:ln>
          </p:spPr>
          <p:txBody>
            <a:bodyPr spcFirstLastPara="1" wrap="square" lIns="0" tIns="0" rIns="114300" bIns="0" anchor="ctr" anchorCtr="0">
              <a:no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Feedback Loop</a:t>
              </a:r>
              <a:endParaRPr/>
            </a:p>
          </p:txBody>
        </p:sp>
        <p:cxnSp>
          <p:nvCxnSpPr>
            <p:cNvPr id="630" name="Google Shape;630;p61"/>
            <p:cNvCxnSpPr/>
            <p:nvPr/>
          </p:nvCxnSpPr>
          <p:spPr>
            <a:xfrm>
              <a:off x="6035676" y="2649552"/>
              <a:ext cx="0" cy="1568534"/>
            </a:xfrm>
            <a:prstGeom prst="straightConnector1">
              <a:avLst/>
            </a:prstGeom>
            <a:noFill/>
            <a:ln w="12700" cap="flat" cmpd="sng">
              <a:solidFill>
                <a:schemeClr val="accent2"/>
              </a:solidFill>
              <a:prstDash val="dash"/>
              <a:miter lim="800000"/>
              <a:headEnd type="none" w="sm" len="sm"/>
              <a:tailEnd type="none" w="sm" len="sm"/>
            </a:ln>
          </p:spPr>
        </p:cxnSp>
        <p:sp>
          <p:nvSpPr>
            <p:cNvPr id="631" name="Google Shape;631;p61"/>
            <p:cNvSpPr/>
            <p:nvPr/>
          </p:nvSpPr>
          <p:spPr>
            <a:xfrm>
              <a:off x="5984896" y="2599952"/>
              <a:ext cx="99199" cy="99199"/>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1"/>
            <p:cNvSpPr/>
            <p:nvPr/>
          </p:nvSpPr>
          <p:spPr>
            <a:xfrm rot="8100000">
              <a:off x="7753704" y="610618"/>
              <a:ext cx="389691" cy="389691"/>
            </a:xfrm>
            <a:prstGeom prst="teardrop">
              <a:avLst>
                <a:gd name="adj" fmla="val 115000"/>
              </a:avLst>
            </a:prstGeom>
            <a:solidFill>
              <a:schemeClr val="accent2"/>
            </a:solidFill>
            <a:ln w="15875" cap="flat" cmpd="sng">
              <a:solidFill>
                <a:srgbClr val="BB582B">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1"/>
            <p:cNvSpPr/>
            <p:nvPr/>
          </p:nvSpPr>
          <p:spPr>
            <a:xfrm>
              <a:off x="7796996" y="653909"/>
              <a:ext cx="303108" cy="303108"/>
            </a:xfrm>
            <a:prstGeom prst="ellipse">
              <a:avLst/>
            </a:prstGeom>
            <a:solidFill>
              <a:schemeClr val="accen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1"/>
            <p:cNvSpPr/>
            <p:nvPr/>
          </p:nvSpPr>
          <p:spPr>
            <a:xfrm>
              <a:off x="8457115" y="1081017"/>
              <a:ext cx="2723077" cy="15685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1"/>
            <p:cNvSpPr txBox="1"/>
            <p:nvPr/>
          </p:nvSpPr>
          <p:spPr>
            <a:xfrm>
              <a:off x="8457115" y="1081017"/>
              <a:ext cx="2723077" cy="1568534"/>
            </a:xfrm>
            <a:prstGeom prst="rect">
              <a:avLst/>
            </a:prstGeom>
            <a:noFill/>
            <a:ln>
              <a:noFill/>
            </a:ln>
          </p:spPr>
          <p:txBody>
            <a:bodyPr spcFirstLastPara="1" wrap="square" lIns="0" tIns="82550" rIns="82550" bIns="123825" anchor="t" anchorCtr="0">
              <a:noAutofit/>
            </a:bodyPr>
            <a:lstStyle/>
            <a:p>
              <a:pPr marL="0" marR="0" lvl="0" indent="0" algn="l" rtl="0">
                <a:lnSpc>
                  <a:spcPct val="90000"/>
                </a:lnSpc>
                <a:spcBef>
                  <a:spcPts val="0"/>
                </a:spcBef>
                <a:spcAft>
                  <a:spcPts val="0"/>
                </a:spcAft>
                <a:buClr>
                  <a:schemeClr val="dk1"/>
                </a:buClr>
                <a:buSzPts val="1300"/>
                <a:buFont typeface="Calibri"/>
                <a:buNone/>
              </a:pPr>
              <a:r>
                <a:rPr lang="en-US" sz="1300" b="0">
                  <a:solidFill>
                    <a:schemeClr val="dk1"/>
                  </a:solidFill>
                  <a:latin typeface="Calibri"/>
                  <a:ea typeface="Calibri"/>
                  <a:cs typeface="Calibri"/>
                  <a:sym typeface="Calibri"/>
                </a:rPr>
                <a:t>Before deploying the chatbot, conduct extensive testing to ensure it functions correctly, provides accurate information, and offers a smooth user experience. Address any issues or bugs that arise during testing.</a:t>
              </a:r>
              <a:endParaRPr sz="1300" b="1">
                <a:solidFill>
                  <a:schemeClr val="dk1"/>
                </a:solidFill>
                <a:latin typeface="Calibri"/>
                <a:ea typeface="Calibri"/>
                <a:cs typeface="Calibri"/>
                <a:sym typeface="Calibri"/>
              </a:endParaRPr>
            </a:p>
          </p:txBody>
        </p:sp>
        <p:sp>
          <p:nvSpPr>
            <p:cNvPr id="636" name="Google Shape;636;p61"/>
            <p:cNvSpPr/>
            <p:nvPr/>
          </p:nvSpPr>
          <p:spPr>
            <a:xfrm>
              <a:off x="8457115" y="529910"/>
              <a:ext cx="2723077" cy="5511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1"/>
            <p:cNvSpPr txBox="1"/>
            <p:nvPr/>
          </p:nvSpPr>
          <p:spPr>
            <a:xfrm>
              <a:off x="8457115" y="529910"/>
              <a:ext cx="2723077" cy="551106"/>
            </a:xfrm>
            <a:prstGeom prst="rect">
              <a:avLst/>
            </a:prstGeom>
            <a:noFill/>
            <a:ln>
              <a:noFill/>
            </a:ln>
          </p:spPr>
          <p:txBody>
            <a:bodyPr spcFirstLastPara="1" wrap="square" lIns="0" tIns="0" rIns="114300" bIns="0" anchor="ctr" anchorCtr="0">
              <a:no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Quality Assurance</a:t>
              </a:r>
              <a:endParaRPr/>
            </a:p>
          </p:txBody>
        </p:sp>
        <p:cxnSp>
          <p:nvCxnSpPr>
            <p:cNvPr id="638" name="Google Shape;638;p61"/>
            <p:cNvCxnSpPr/>
            <p:nvPr/>
          </p:nvCxnSpPr>
          <p:spPr>
            <a:xfrm>
              <a:off x="7948550" y="1081017"/>
              <a:ext cx="0" cy="1568534"/>
            </a:xfrm>
            <a:prstGeom prst="straightConnector1">
              <a:avLst/>
            </a:prstGeom>
            <a:noFill/>
            <a:ln w="12700" cap="flat" cmpd="sng">
              <a:solidFill>
                <a:schemeClr val="accent2"/>
              </a:solidFill>
              <a:prstDash val="dash"/>
              <a:miter lim="800000"/>
              <a:headEnd type="none" w="sm" len="sm"/>
              <a:tailEnd type="none" w="sm" len="sm"/>
            </a:ln>
          </p:spPr>
        </p:cxnSp>
        <p:sp>
          <p:nvSpPr>
            <p:cNvPr id="639" name="Google Shape;639;p61"/>
            <p:cNvSpPr/>
            <p:nvPr/>
          </p:nvSpPr>
          <p:spPr>
            <a:xfrm>
              <a:off x="7897769" y="2599952"/>
              <a:ext cx="99199" cy="99199"/>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61"/>
          <p:cNvSpPr txBox="1">
            <a:spLocks noGrp="1"/>
          </p:cNvSpPr>
          <p:nvPr>
            <p:ph type="sldNum" idx="12"/>
          </p:nvPr>
        </p:nvSpPr>
        <p:spPr>
          <a:xfrm>
            <a:off x="10153276" y="6356350"/>
            <a:ext cx="1657723"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chemeClr val="accent2"/>
                </a:solidFill>
                <a:latin typeface="Calibri"/>
                <a:ea typeface="Calibri"/>
                <a:cs typeface="Calibri"/>
                <a:sym typeface="Calibri"/>
              </a:rPr>
              <a:t>45</a:t>
            </a:fld>
            <a:endParaRPr sz="1200">
              <a:solidFill>
                <a:schemeClr val="accent2"/>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62"/>
          <p:cNvPicPr preferRelativeResize="0"/>
          <p:nvPr/>
        </p:nvPicPr>
        <p:blipFill rotWithShape="1">
          <a:blip r:embed="rId3">
            <a:alphaModFix/>
          </a:blip>
          <a:srcRect t="4827" b="3923"/>
          <a:stretch/>
        </p:blipFill>
        <p:spPr>
          <a:xfrm>
            <a:off x="306950" y="-37625"/>
            <a:ext cx="3230749" cy="6382824"/>
          </a:xfrm>
          <a:prstGeom prst="rect">
            <a:avLst/>
          </a:prstGeom>
          <a:noFill/>
          <a:ln>
            <a:noFill/>
          </a:ln>
        </p:spPr>
      </p:pic>
      <p:pic>
        <p:nvPicPr>
          <p:cNvPr id="646" name="Google Shape;646;p62"/>
          <p:cNvPicPr preferRelativeResize="0"/>
          <p:nvPr/>
        </p:nvPicPr>
        <p:blipFill rotWithShape="1">
          <a:blip r:embed="rId4">
            <a:alphaModFix/>
          </a:blip>
          <a:srcRect b="4104"/>
          <a:stretch/>
        </p:blipFill>
        <p:spPr>
          <a:xfrm>
            <a:off x="4316675" y="-37625"/>
            <a:ext cx="3026750" cy="6284452"/>
          </a:xfrm>
          <a:prstGeom prst="rect">
            <a:avLst/>
          </a:prstGeom>
          <a:noFill/>
          <a:ln>
            <a:noFill/>
          </a:ln>
        </p:spPr>
      </p:pic>
      <p:pic>
        <p:nvPicPr>
          <p:cNvPr id="647" name="Google Shape;647;p62"/>
          <p:cNvPicPr preferRelativeResize="0"/>
          <p:nvPr/>
        </p:nvPicPr>
        <p:blipFill rotWithShape="1">
          <a:blip r:embed="rId5">
            <a:alphaModFix/>
          </a:blip>
          <a:srcRect b="4104"/>
          <a:stretch/>
        </p:blipFill>
        <p:spPr>
          <a:xfrm>
            <a:off x="8380600" y="0"/>
            <a:ext cx="3027025" cy="628445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63"/>
          <p:cNvSpPr txBox="1">
            <a:spLocks noGrp="1"/>
          </p:cNvSpPr>
          <p:nvPr>
            <p:ph type="title"/>
          </p:nvPr>
        </p:nvSpPr>
        <p:spPr>
          <a:xfrm>
            <a:off x="1167492" y="136526"/>
            <a:ext cx="9779100" cy="15699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b="1"/>
              <a:t>Limitations</a:t>
            </a:r>
            <a:endParaRPr/>
          </a:p>
        </p:txBody>
      </p:sp>
      <p:grpSp>
        <p:nvGrpSpPr>
          <p:cNvPr id="654" name="Google Shape;654;p63"/>
          <p:cNvGrpSpPr/>
          <p:nvPr/>
        </p:nvGrpSpPr>
        <p:grpSpPr>
          <a:xfrm>
            <a:off x="1166813" y="2087563"/>
            <a:ext cx="9780716" cy="3891000"/>
            <a:chOff x="0" y="0"/>
            <a:chExt cx="9780716" cy="3891000"/>
          </a:xfrm>
        </p:grpSpPr>
        <p:sp>
          <p:nvSpPr>
            <p:cNvPr id="655" name="Google Shape;655;p63"/>
            <p:cNvSpPr/>
            <p:nvPr/>
          </p:nvSpPr>
          <p:spPr>
            <a:xfrm>
              <a:off x="0" y="0"/>
              <a:ext cx="1910400" cy="3891000"/>
            </a:xfrm>
            <a:prstGeom prst="rect">
              <a:avLst/>
            </a:prstGeom>
            <a:solidFill>
              <a:srgbClr val="E3831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3"/>
            <p:cNvSpPr txBox="1"/>
            <p:nvPr/>
          </p:nvSpPr>
          <p:spPr>
            <a:xfrm>
              <a:off x="0" y="1556384"/>
              <a:ext cx="1910400" cy="1556400"/>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Sample Representativeness</a:t>
              </a:r>
              <a:endParaRPr sz="2000">
                <a:solidFill>
                  <a:schemeClr val="lt1"/>
                </a:solidFill>
                <a:latin typeface="Calibri"/>
                <a:ea typeface="Calibri"/>
                <a:cs typeface="Calibri"/>
                <a:sym typeface="Calibri"/>
              </a:endParaRPr>
            </a:p>
          </p:txBody>
        </p:sp>
        <p:sp>
          <p:nvSpPr>
            <p:cNvPr id="657" name="Google Shape;657;p63"/>
            <p:cNvSpPr/>
            <p:nvPr/>
          </p:nvSpPr>
          <p:spPr>
            <a:xfrm>
              <a:off x="546306" y="472473"/>
              <a:ext cx="817800" cy="817800"/>
            </a:xfrm>
            <a:prstGeom prst="ellipse">
              <a:avLst/>
            </a:prstGeom>
            <a:solidFill>
              <a:srgbClr val="F4B4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3"/>
            <p:cNvSpPr/>
            <p:nvPr/>
          </p:nvSpPr>
          <p:spPr>
            <a:xfrm>
              <a:off x="1965114" y="0"/>
              <a:ext cx="1910400" cy="3891000"/>
            </a:xfrm>
            <a:prstGeom prst="rect">
              <a:avLst/>
            </a:prstGeom>
            <a:solidFill>
              <a:srgbClr val="E3831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3"/>
            <p:cNvSpPr txBox="1"/>
            <p:nvPr/>
          </p:nvSpPr>
          <p:spPr>
            <a:xfrm>
              <a:off x="1965114" y="1556384"/>
              <a:ext cx="1910400" cy="1556400"/>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Self Reporting Bias</a:t>
              </a:r>
              <a:endParaRPr sz="2000">
                <a:solidFill>
                  <a:schemeClr val="lt1"/>
                </a:solidFill>
                <a:latin typeface="Calibri"/>
                <a:ea typeface="Calibri"/>
                <a:cs typeface="Calibri"/>
                <a:sym typeface="Calibri"/>
              </a:endParaRPr>
            </a:p>
          </p:txBody>
        </p:sp>
        <p:sp>
          <p:nvSpPr>
            <p:cNvPr id="660" name="Google Shape;660;p63"/>
            <p:cNvSpPr/>
            <p:nvPr/>
          </p:nvSpPr>
          <p:spPr>
            <a:xfrm>
              <a:off x="2513885" y="472473"/>
              <a:ext cx="817800" cy="817800"/>
            </a:xfrm>
            <a:prstGeom prst="ellipse">
              <a:avLst/>
            </a:prstGeom>
            <a:solidFill>
              <a:srgbClr val="F4B4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3"/>
            <p:cNvSpPr/>
            <p:nvPr/>
          </p:nvSpPr>
          <p:spPr>
            <a:xfrm>
              <a:off x="3938634" y="0"/>
              <a:ext cx="1910400" cy="3891000"/>
            </a:xfrm>
            <a:prstGeom prst="rect">
              <a:avLst/>
            </a:prstGeom>
            <a:solidFill>
              <a:srgbClr val="E3831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3"/>
            <p:cNvSpPr txBox="1"/>
            <p:nvPr/>
          </p:nvSpPr>
          <p:spPr>
            <a:xfrm>
              <a:off x="3938634" y="1556384"/>
              <a:ext cx="1910400" cy="1556400"/>
            </a:xfrm>
            <a:prstGeom prst="rect">
              <a:avLst/>
            </a:prstGeom>
            <a:noFill/>
            <a:ln>
              <a:noFill/>
            </a:ln>
          </p:spPr>
          <p:txBody>
            <a:bodyPr spcFirstLastPara="1" wrap="square" lIns="192000" tIns="192000" rIns="192000" bIns="192000" anchor="ctr" anchorCtr="0">
              <a:noAutofit/>
            </a:bodyPr>
            <a:lstStyle/>
            <a:p>
              <a:pPr marL="0" marR="0" lvl="0" indent="0" algn="ctr" rtl="0">
                <a:lnSpc>
                  <a:spcPct val="90000"/>
                </a:lnSpc>
                <a:spcBef>
                  <a:spcPts val="0"/>
                </a:spcBef>
                <a:spcAft>
                  <a:spcPts val="0"/>
                </a:spcAft>
                <a:buClr>
                  <a:schemeClr val="lt1"/>
                </a:buClr>
                <a:buSzPts val="2700"/>
                <a:buFont typeface="Calibri"/>
                <a:buNone/>
              </a:pPr>
              <a:r>
                <a:rPr lang="en-US" sz="2000">
                  <a:solidFill>
                    <a:schemeClr val="lt1"/>
                  </a:solidFill>
                  <a:latin typeface="Calibri"/>
                  <a:ea typeface="Calibri"/>
                  <a:cs typeface="Calibri"/>
                  <a:sym typeface="Calibri"/>
                </a:rPr>
                <a:t>Subjectivity in the thematic analysis</a:t>
              </a:r>
              <a:endParaRPr sz="2000"/>
            </a:p>
          </p:txBody>
        </p:sp>
        <p:sp>
          <p:nvSpPr>
            <p:cNvPr id="663" name="Google Shape;663;p63"/>
            <p:cNvSpPr/>
            <p:nvPr/>
          </p:nvSpPr>
          <p:spPr>
            <a:xfrm>
              <a:off x="4481464" y="472473"/>
              <a:ext cx="817800" cy="817800"/>
            </a:xfrm>
            <a:prstGeom prst="ellipse">
              <a:avLst/>
            </a:prstGeom>
            <a:solidFill>
              <a:srgbClr val="F4B4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3"/>
            <p:cNvSpPr/>
            <p:nvPr/>
          </p:nvSpPr>
          <p:spPr>
            <a:xfrm>
              <a:off x="5902737" y="0"/>
              <a:ext cx="1910400" cy="3891000"/>
            </a:xfrm>
            <a:prstGeom prst="rect">
              <a:avLst/>
            </a:prstGeom>
            <a:solidFill>
              <a:srgbClr val="E3831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3"/>
            <p:cNvSpPr txBox="1"/>
            <p:nvPr/>
          </p:nvSpPr>
          <p:spPr>
            <a:xfrm>
              <a:off x="5902737" y="1556384"/>
              <a:ext cx="1910400" cy="1556400"/>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Temporal constraint</a:t>
              </a:r>
              <a:endParaRPr/>
            </a:p>
          </p:txBody>
        </p:sp>
        <p:sp>
          <p:nvSpPr>
            <p:cNvPr id="666" name="Google Shape;666;p63"/>
            <p:cNvSpPr/>
            <p:nvPr/>
          </p:nvSpPr>
          <p:spPr>
            <a:xfrm>
              <a:off x="6449043" y="472473"/>
              <a:ext cx="817800" cy="817800"/>
            </a:xfrm>
            <a:prstGeom prst="ellipse">
              <a:avLst/>
            </a:prstGeom>
            <a:solidFill>
              <a:srgbClr val="F4B4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3"/>
            <p:cNvSpPr/>
            <p:nvPr/>
          </p:nvSpPr>
          <p:spPr>
            <a:xfrm>
              <a:off x="7870316" y="0"/>
              <a:ext cx="1910400" cy="3891000"/>
            </a:xfrm>
            <a:prstGeom prst="rect">
              <a:avLst/>
            </a:prstGeom>
            <a:solidFill>
              <a:srgbClr val="E3831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3"/>
            <p:cNvSpPr txBox="1"/>
            <p:nvPr/>
          </p:nvSpPr>
          <p:spPr>
            <a:xfrm>
              <a:off x="7870316" y="1556384"/>
              <a:ext cx="1910400" cy="1556400"/>
            </a:xfrm>
            <a:prstGeom prst="rect">
              <a:avLst/>
            </a:prstGeom>
            <a:noFill/>
            <a:ln>
              <a:noFill/>
            </a:ln>
          </p:spPr>
          <p:txBody>
            <a:bodyPr spcFirstLastPara="1" wrap="square" lIns="192000" tIns="192000" rIns="192000" bIns="192000" anchor="ctr" anchorCtr="0">
              <a:noAutofit/>
            </a:bodyPr>
            <a:lstStyle/>
            <a:p>
              <a:pPr marL="0" marR="0" lvl="0" indent="0" algn="ctr" rtl="0">
                <a:lnSpc>
                  <a:spcPct val="90000"/>
                </a:lnSpc>
                <a:spcBef>
                  <a:spcPts val="0"/>
                </a:spcBef>
                <a:spcAft>
                  <a:spcPts val="0"/>
                </a:spcAft>
                <a:buClr>
                  <a:schemeClr val="lt1"/>
                </a:buClr>
                <a:buSzPts val="2700"/>
                <a:buFont typeface="Calibri"/>
                <a:buNone/>
              </a:pPr>
              <a:r>
                <a:rPr lang="en-US" sz="2000">
                  <a:solidFill>
                    <a:schemeClr val="lt1"/>
                  </a:solidFill>
                  <a:latin typeface="Calibri"/>
                  <a:ea typeface="Calibri"/>
                  <a:cs typeface="Calibri"/>
                  <a:sym typeface="Calibri"/>
                </a:rPr>
                <a:t>Language and cultural nuance</a:t>
              </a:r>
              <a:endParaRPr sz="2000"/>
            </a:p>
          </p:txBody>
        </p:sp>
        <p:sp>
          <p:nvSpPr>
            <p:cNvPr id="669" name="Google Shape;669;p63"/>
            <p:cNvSpPr/>
            <p:nvPr/>
          </p:nvSpPr>
          <p:spPr>
            <a:xfrm>
              <a:off x="8416622" y="472473"/>
              <a:ext cx="817800" cy="817800"/>
            </a:xfrm>
            <a:prstGeom prst="ellipse">
              <a:avLst/>
            </a:prstGeom>
            <a:solidFill>
              <a:srgbClr val="F4B4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3"/>
            <p:cNvSpPr/>
            <p:nvPr/>
          </p:nvSpPr>
          <p:spPr>
            <a:xfrm>
              <a:off x="403820" y="3001871"/>
              <a:ext cx="8998200" cy="583500"/>
            </a:xfrm>
            <a:prstGeom prst="leftRightArrow">
              <a:avLst>
                <a:gd name="adj1" fmla="val 50000"/>
                <a:gd name="adj2" fmla="val 50000"/>
              </a:avLst>
            </a:prstGeom>
            <a:solidFill>
              <a:srgbClr val="F4B4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 name="Google Shape;671;p63"/>
          <p:cNvSpPr txBox="1"/>
          <p:nvPr/>
        </p:nvSpPr>
        <p:spPr>
          <a:xfrm>
            <a:off x="1933081" y="2628921"/>
            <a:ext cx="3501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3600"/>
              <a:buFont typeface="Arial"/>
              <a:buNone/>
            </a:pPr>
            <a:r>
              <a:rPr lang="en-US" sz="3600" b="1" i="0" u="none" strike="noStrike" cap="none">
                <a:solidFill>
                  <a:srgbClr val="FFFFFF"/>
                </a:solidFill>
                <a:latin typeface="Arial"/>
                <a:ea typeface="Arial"/>
                <a:cs typeface="Arial"/>
                <a:sym typeface="Arial"/>
              </a:rPr>
              <a:t>1</a:t>
            </a:r>
            <a:endParaRPr/>
          </a:p>
        </p:txBody>
      </p:sp>
      <p:sp>
        <p:nvSpPr>
          <p:cNvPr id="672" name="Google Shape;672;p63"/>
          <p:cNvSpPr txBox="1"/>
          <p:nvPr/>
        </p:nvSpPr>
        <p:spPr>
          <a:xfrm>
            <a:off x="3901654" y="2628921"/>
            <a:ext cx="3501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3600"/>
              <a:buFont typeface="Arial"/>
              <a:buNone/>
            </a:pPr>
            <a:r>
              <a:rPr lang="en-US" sz="3600" b="1" i="0" u="none" strike="noStrike" cap="none">
                <a:solidFill>
                  <a:srgbClr val="FFFFFF"/>
                </a:solidFill>
                <a:latin typeface="Arial"/>
                <a:ea typeface="Arial"/>
                <a:cs typeface="Arial"/>
                <a:sym typeface="Arial"/>
              </a:rPr>
              <a:t>2</a:t>
            </a:r>
            <a:endParaRPr/>
          </a:p>
        </p:txBody>
      </p:sp>
      <p:sp>
        <p:nvSpPr>
          <p:cNvPr id="673" name="Google Shape;673;p63"/>
          <p:cNvSpPr txBox="1"/>
          <p:nvPr/>
        </p:nvSpPr>
        <p:spPr>
          <a:xfrm>
            <a:off x="5877774" y="2628921"/>
            <a:ext cx="3501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3600"/>
              <a:buFont typeface="Arial"/>
              <a:buNone/>
            </a:pPr>
            <a:r>
              <a:rPr lang="en-US" sz="3600" b="1" i="0" u="none" strike="noStrike" cap="none">
                <a:solidFill>
                  <a:srgbClr val="FFFFFF"/>
                </a:solidFill>
                <a:latin typeface="Arial"/>
                <a:ea typeface="Arial"/>
                <a:cs typeface="Arial"/>
                <a:sym typeface="Arial"/>
              </a:rPr>
              <a:t>3</a:t>
            </a:r>
            <a:endParaRPr/>
          </a:p>
        </p:txBody>
      </p:sp>
      <p:sp>
        <p:nvSpPr>
          <p:cNvPr id="674" name="Google Shape;674;p63"/>
          <p:cNvSpPr txBox="1"/>
          <p:nvPr/>
        </p:nvSpPr>
        <p:spPr>
          <a:xfrm>
            <a:off x="7844750" y="2628921"/>
            <a:ext cx="3501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3600"/>
              <a:buFont typeface="Arial"/>
              <a:buNone/>
            </a:pPr>
            <a:r>
              <a:rPr lang="en-US" sz="3600" b="1" i="0" u="none" strike="noStrike" cap="none">
                <a:solidFill>
                  <a:srgbClr val="FFFFFF"/>
                </a:solidFill>
                <a:latin typeface="Arial"/>
                <a:ea typeface="Arial"/>
                <a:cs typeface="Arial"/>
                <a:sym typeface="Arial"/>
              </a:rPr>
              <a:t>4</a:t>
            </a:r>
            <a:endParaRPr/>
          </a:p>
        </p:txBody>
      </p:sp>
      <p:sp>
        <p:nvSpPr>
          <p:cNvPr id="675" name="Google Shape;675;p63"/>
          <p:cNvSpPr txBox="1"/>
          <p:nvPr/>
        </p:nvSpPr>
        <p:spPr>
          <a:xfrm>
            <a:off x="9807953" y="2628921"/>
            <a:ext cx="3501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3600"/>
              <a:buFont typeface="Arial"/>
              <a:buNone/>
            </a:pPr>
            <a:r>
              <a:rPr lang="en-US" sz="3600" b="1" i="0" u="none" strike="noStrike" cap="none">
                <a:solidFill>
                  <a:srgbClr val="FFFFFF"/>
                </a:solidFill>
                <a:latin typeface="Arial"/>
                <a:ea typeface="Arial"/>
                <a:cs typeface="Arial"/>
                <a:sym typeface="Arial"/>
              </a:rPr>
              <a:t>5</a:t>
            </a:r>
            <a:endParaRPr/>
          </a:p>
        </p:txBody>
      </p:sp>
      <p:sp>
        <p:nvSpPr>
          <p:cNvPr id="676" name="Google Shape;676;p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3"/>
              </a:buClr>
              <a:buSzPts val="1200"/>
              <a:buFont typeface="Calibri"/>
              <a:buNone/>
            </a:pPr>
            <a:r>
              <a:rPr lang="en-US" sz="1200">
                <a:solidFill>
                  <a:schemeClr val="accent3"/>
                </a:solidFill>
                <a:latin typeface="Calibri"/>
                <a:ea typeface="Calibri"/>
                <a:cs typeface="Calibri"/>
                <a:sym typeface="Calibri"/>
              </a:rPr>
              <a:t>PRESENTATION TITLE</a:t>
            </a:r>
            <a:endParaRPr sz="1200" b="0" i="0" u="none" strike="noStrike" cap="none">
              <a:solidFill>
                <a:srgbClr val="637183"/>
              </a:solidFill>
              <a:latin typeface="Arial"/>
              <a:ea typeface="Arial"/>
              <a:cs typeface="Arial"/>
              <a:sym typeface="Arial"/>
            </a:endParaRPr>
          </a:p>
        </p:txBody>
      </p:sp>
      <p:sp>
        <p:nvSpPr>
          <p:cNvPr id="677" name="Google Shape;677;p63"/>
          <p:cNvSpPr txBox="1">
            <a:spLocks noGrp="1"/>
          </p:cNvSpPr>
          <p:nvPr>
            <p:ph type="sldNum" idx="12"/>
          </p:nvPr>
        </p:nvSpPr>
        <p:spPr>
          <a:xfrm>
            <a:off x="10153276" y="6356350"/>
            <a:ext cx="16578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3"/>
              </a:buClr>
              <a:buSzPts val="1200"/>
              <a:buFont typeface="Calibri"/>
              <a:buNone/>
            </a:pPr>
            <a:fld id="{00000000-1234-1234-1234-123412341234}" type="slidenum">
              <a:rPr lang="en-US" sz="1200">
                <a:solidFill>
                  <a:schemeClr val="accent3"/>
                </a:solidFill>
                <a:latin typeface="Calibri"/>
                <a:ea typeface="Calibri"/>
                <a:cs typeface="Calibri"/>
                <a:sym typeface="Calibri"/>
              </a:rPr>
              <a:t>47</a:t>
            </a:fld>
            <a:endParaRPr sz="1200" b="0" i="0" u="none" strike="noStrike" cap="none">
              <a:solidFill>
                <a:srgbClr val="637183"/>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64"/>
          <p:cNvSpPr txBox="1">
            <a:spLocks noGrp="1"/>
          </p:cNvSpPr>
          <p:nvPr>
            <p:ph type="title"/>
          </p:nvPr>
        </p:nvSpPr>
        <p:spPr>
          <a:xfrm>
            <a:off x="1167492" y="136526"/>
            <a:ext cx="9779183" cy="1570038"/>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b="1"/>
              <a:t>Future Improvements</a:t>
            </a:r>
            <a:endParaRPr/>
          </a:p>
        </p:txBody>
      </p:sp>
      <p:sp>
        <p:nvSpPr>
          <p:cNvPr id="684" name="Google Shape;684;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3"/>
              </a:buClr>
              <a:buSzPts val="1200"/>
              <a:buFont typeface="Calibri"/>
              <a:buNone/>
            </a:pPr>
            <a:r>
              <a:rPr lang="en-US" sz="1200">
                <a:solidFill>
                  <a:schemeClr val="accent3"/>
                </a:solidFill>
                <a:latin typeface="Calibri"/>
                <a:ea typeface="Calibri"/>
                <a:cs typeface="Calibri"/>
                <a:sym typeface="Calibri"/>
              </a:rPr>
              <a:t>PRESENTATION TITLE</a:t>
            </a:r>
            <a:endParaRPr sz="1200" b="0" i="0" u="none" strike="noStrike" cap="none">
              <a:solidFill>
                <a:srgbClr val="637183"/>
              </a:solidFill>
              <a:latin typeface="Arial"/>
              <a:ea typeface="Arial"/>
              <a:cs typeface="Arial"/>
              <a:sym typeface="Arial"/>
            </a:endParaRPr>
          </a:p>
        </p:txBody>
      </p:sp>
      <p:sp>
        <p:nvSpPr>
          <p:cNvPr id="685" name="Google Shape;685;p64"/>
          <p:cNvSpPr txBox="1">
            <a:spLocks noGrp="1"/>
          </p:cNvSpPr>
          <p:nvPr>
            <p:ph type="sldNum" idx="12"/>
          </p:nvPr>
        </p:nvSpPr>
        <p:spPr>
          <a:xfrm>
            <a:off x="10153276" y="6356350"/>
            <a:ext cx="1657723"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3"/>
              </a:buClr>
              <a:buSzPts val="1200"/>
              <a:buFont typeface="Calibri"/>
              <a:buNone/>
            </a:pPr>
            <a:fld id="{00000000-1234-1234-1234-123412341234}" type="slidenum">
              <a:rPr lang="en-US" sz="1200">
                <a:solidFill>
                  <a:schemeClr val="accent3"/>
                </a:solidFill>
                <a:latin typeface="Calibri"/>
                <a:ea typeface="Calibri"/>
                <a:cs typeface="Calibri"/>
                <a:sym typeface="Calibri"/>
              </a:rPr>
              <a:t>48</a:t>
            </a:fld>
            <a:endParaRPr sz="1200" b="0" i="0" u="none" strike="noStrike" cap="none">
              <a:solidFill>
                <a:srgbClr val="637183"/>
              </a:solidFill>
              <a:latin typeface="Arial"/>
              <a:ea typeface="Arial"/>
              <a:cs typeface="Arial"/>
              <a:sym typeface="Arial"/>
            </a:endParaRPr>
          </a:p>
        </p:txBody>
      </p:sp>
      <p:pic>
        <p:nvPicPr>
          <p:cNvPr id="686" name="Google Shape;686;p64"/>
          <p:cNvPicPr preferRelativeResize="0"/>
          <p:nvPr/>
        </p:nvPicPr>
        <p:blipFill rotWithShape="1">
          <a:blip r:embed="rId3">
            <a:alphaModFix/>
          </a:blip>
          <a:srcRect t="15025" b="15025"/>
          <a:stretch/>
        </p:blipFill>
        <p:spPr>
          <a:xfrm>
            <a:off x="152400" y="2147824"/>
            <a:ext cx="11887201" cy="2967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1167492" y="136526"/>
            <a:ext cx="9779183" cy="1570038"/>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5400"/>
              <a:buFont typeface="Calibri"/>
              <a:buNone/>
            </a:pPr>
            <a:r>
              <a:rPr lang="en-US" sz="5400" b="1"/>
              <a:t>Introduction Cont'd</a:t>
            </a:r>
            <a:endParaRPr/>
          </a:p>
        </p:txBody>
      </p:sp>
      <p:sp>
        <p:nvSpPr>
          <p:cNvPr id="160" name="Google Shape;160;p21"/>
          <p:cNvSpPr txBox="1"/>
          <p:nvPr/>
        </p:nvSpPr>
        <p:spPr>
          <a:xfrm>
            <a:off x="1167498" y="2305425"/>
            <a:ext cx="6796500" cy="3436500"/>
          </a:xfrm>
          <a:prstGeom prst="rect">
            <a:avLst/>
          </a:prstGeom>
          <a:noFill/>
          <a:ln>
            <a:noFill/>
          </a:ln>
        </p:spPr>
        <p:txBody>
          <a:bodyPr spcFirstLastPara="1" wrap="square" lIns="91425" tIns="45700" rIns="91425" bIns="45700" anchor="t" anchorCtr="0">
            <a:noAutofit/>
          </a:bodyPr>
          <a:lstStyle/>
          <a:p>
            <a:pPr marL="91440" marR="0" lvl="0" indent="-133350" algn="l" rtl="0">
              <a:lnSpc>
                <a:spcPct val="90000"/>
              </a:lnSpc>
              <a:spcBef>
                <a:spcPts val="0"/>
              </a:spcBef>
              <a:spcAft>
                <a:spcPts val="0"/>
              </a:spcAft>
              <a:buClr>
                <a:schemeClr val="accent1"/>
              </a:buClr>
              <a:buSzPts val="2100"/>
              <a:buFont typeface="Calibri"/>
              <a:buChar char=" "/>
            </a:pPr>
            <a:r>
              <a:rPr lang="en-US" sz="2100">
                <a:solidFill>
                  <a:srgbClr val="3F3F3F"/>
                </a:solidFill>
                <a:latin typeface="Calibri"/>
                <a:ea typeface="Calibri"/>
                <a:cs typeface="Calibri"/>
                <a:sym typeface="Calibri"/>
              </a:rPr>
              <a:t>This </a:t>
            </a:r>
            <a:r>
              <a:rPr lang="en-US" sz="2100" i="0" u="none" strike="noStrike" cap="none">
                <a:solidFill>
                  <a:srgbClr val="3F3F3F"/>
                </a:solidFill>
                <a:latin typeface="Calibri"/>
                <a:ea typeface="Calibri"/>
                <a:cs typeface="Calibri"/>
                <a:sym typeface="Calibri"/>
              </a:rPr>
              <a:t>research project, "Design and Implementation of a Chat-Bot for Prospective Students," rooted in Computer Science, AI, and Natural Language Processing, aims to dissolve communication barriers, offering clarity and efficiency. This chat-bot promises a more intuitive and responsive admissions experience.</a:t>
            </a:r>
            <a:endParaRPr sz="2100" i="0" u="none" strike="noStrike" cap="none">
              <a:solidFill>
                <a:srgbClr val="3F3F3F"/>
              </a:solidFill>
              <a:latin typeface="Calibri"/>
              <a:ea typeface="Calibri"/>
              <a:cs typeface="Calibri"/>
              <a:sym typeface="Calibri"/>
            </a:endParaRPr>
          </a:p>
          <a:p>
            <a:pPr marL="91440" marR="0" lvl="0" indent="-133350" algn="l" rtl="0">
              <a:lnSpc>
                <a:spcPct val="90000"/>
              </a:lnSpc>
              <a:spcBef>
                <a:spcPts val="1400"/>
              </a:spcBef>
              <a:spcAft>
                <a:spcPts val="0"/>
              </a:spcAft>
              <a:buClr>
                <a:schemeClr val="accent1"/>
              </a:buClr>
              <a:buSzPts val="2100"/>
              <a:buFont typeface="Calibri"/>
              <a:buChar char=" "/>
            </a:pPr>
            <a:r>
              <a:rPr lang="en-US" sz="2100" i="0" u="none" strike="noStrike" cap="none">
                <a:solidFill>
                  <a:srgbClr val="3F3F3F"/>
                </a:solidFill>
                <a:latin typeface="Calibri"/>
                <a:ea typeface="Calibri"/>
                <a:cs typeface="Calibri"/>
                <a:sym typeface="Calibri"/>
              </a:rPr>
              <a:t>Successful project completion will bring efficiency, personalized guidance, and accessibility, marking a turning point in the University's admissions process, allowing staff to focus on strategic initiatives and providing students with the confidence to embark on their academic journey.</a:t>
            </a:r>
            <a:endParaRPr sz="2100">
              <a:latin typeface="Calibri"/>
              <a:ea typeface="Calibri"/>
              <a:cs typeface="Calibri"/>
              <a:sym typeface="Calibri"/>
            </a:endParaRPr>
          </a:p>
        </p:txBody>
      </p:sp>
      <p:pic>
        <p:nvPicPr>
          <p:cNvPr id="161" name="Google Shape;161;p21"/>
          <p:cNvPicPr preferRelativeResize="0"/>
          <p:nvPr/>
        </p:nvPicPr>
        <p:blipFill rotWithShape="1">
          <a:blip r:embed="rId3">
            <a:alphaModFix/>
          </a:blip>
          <a:srcRect l="15225"/>
          <a:stretch/>
        </p:blipFill>
        <p:spPr>
          <a:xfrm>
            <a:off x="7789425" y="3080150"/>
            <a:ext cx="4402574" cy="325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a:off x="1167492" y="424132"/>
            <a:ext cx="9779183" cy="1325563"/>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5400"/>
              <a:buFont typeface="Calibri"/>
              <a:buNone/>
            </a:pPr>
            <a:r>
              <a:rPr lang="en-US" sz="5400" b="1"/>
              <a:t>The Problem</a:t>
            </a:r>
            <a:endParaRPr/>
          </a:p>
        </p:txBody>
      </p:sp>
      <p:sp>
        <p:nvSpPr>
          <p:cNvPr id="167" name="Google Shape;167;p22"/>
          <p:cNvSpPr txBox="1">
            <a:spLocks noGrp="1"/>
          </p:cNvSpPr>
          <p:nvPr>
            <p:ph type="body" idx="1"/>
          </p:nvPr>
        </p:nvSpPr>
        <p:spPr>
          <a:xfrm>
            <a:off x="1167500" y="2281900"/>
            <a:ext cx="6711600" cy="2828700"/>
          </a:xfrm>
          <a:prstGeom prst="rect">
            <a:avLst/>
          </a:prstGeom>
          <a:noFill/>
          <a:ln>
            <a:noFill/>
          </a:ln>
        </p:spPr>
        <p:txBody>
          <a:bodyPr spcFirstLastPara="1" wrap="square" lIns="91425" tIns="45700" rIns="91425" bIns="45700" anchor="t" anchorCtr="0">
            <a:noAutofit/>
          </a:bodyPr>
          <a:lstStyle/>
          <a:p>
            <a:pPr marL="91440" lvl="0" indent="-177800" algn="l" rtl="0">
              <a:lnSpc>
                <a:spcPct val="90000"/>
              </a:lnSpc>
              <a:spcBef>
                <a:spcPts val="0"/>
              </a:spcBef>
              <a:spcAft>
                <a:spcPts val="0"/>
              </a:spcAft>
              <a:buSzPts val="2800"/>
              <a:buChar char=" "/>
            </a:pPr>
            <a:r>
              <a:rPr lang="en-US" sz="2800"/>
              <a:t>The University of Ibadan's admissions process is complex due to the diverse applicant pool. Prospective students struggle with navigating requirements, deadlines, and course information in the manual system, leading to frustration. Admissions staff, overwhelmed by inquiries, often provide delayed and inaccurate responses.</a:t>
            </a:r>
            <a:endParaRPr sz="2800"/>
          </a:p>
        </p:txBody>
      </p:sp>
      <p:pic>
        <p:nvPicPr>
          <p:cNvPr id="168" name="Google Shape;168;p22"/>
          <p:cNvPicPr preferRelativeResize="0"/>
          <p:nvPr/>
        </p:nvPicPr>
        <p:blipFill>
          <a:blip r:embed="rId3">
            <a:alphaModFix/>
          </a:blip>
          <a:stretch>
            <a:fillRect/>
          </a:stretch>
        </p:blipFill>
        <p:spPr>
          <a:xfrm>
            <a:off x="7399075" y="2654700"/>
            <a:ext cx="4072351" cy="2322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1167492" y="136526"/>
            <a:ext cx="9779183" cy="1570038"/>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5400"/>
              <a:buFont typeface="Calibri"/>
              <a:buNone/>
            </a:pPr>
            <a:r>
              <a:rPr lang="en-US" sz="5400" b="1"/>
              <a:t>Background</a:t>
            </a:r>
            <a:endParaRPr/>
          </a:p>
        </p:txBody>
      </p:sp>
      <p:sp>
        <p:nvSpPr>
          <p:cNvPr id="174" name="Google Shape;174;p23"/>
          <p:cNvSpPr txBox="1">
            <a:spLocks noGrp="1"/>
          </p:cNvSpPr>
          <p:nvPr>
            <p:ph type="body" idx="1"/>
          </p:nvPr>
        </p:nvSpPr>
        <p:spPr>
          <a:xfrm>
            <a:off x="1167500" y="1873724"/>
            <a:ext cx="9494100" cy="4155900"/>
          </a:xfrm>
          <a:prstGeom prst="rect">
            <a:avLst/>
          </a:prstGeom>
          <a:noFill/>
          <a:ln>
            <a:noFill/>
          </a:ln>
        </p:spPr>
        <p:txBody>
          <a:bodyPr spcFirstLastPara="1" wrap="square" lIns="91425" tIns="45700" rIns="91425" bIns="45700" anchor="t" anchorCtr="0">
            <a:noAutofit/>
          </a:bodyPr>
          <a:lstStyle/>
          <a:p>
            <a:pPr marL="91440" lvl="0" indent="-165100" algn="just" rtl="0">
              <a:lnSpc>
                <a:spcPct val="70000"/>
              </a:lnSpc>
              <a:spcBef>
                <a:spcPts val="0"/>
              </a:spcBef>
              <a:spcAft>
                <a:spcPts val="0"/>
              </a:spcAft>
              <a:buSzPts val="2600"/>
              <a:buChar char=" "/>
            </a:pPr>
            <a:r>
              <a:rPr lang="en-US" sz="2600"/>
              <a:t>The University of Ibadan, part of the Academic division, plays a vital role in shaping aspiring students' academic future. The Admission Office is responsible for facilitating admissions across various academic programs, following established rules and regulations. </a:t>
            </a:r>
            <a:endParaRPr sz="2600"/>
          </a:p>
          <a:p>
            <a:pPr marL="91440" lvl="0" indent="-165100" algn="just" rtl="0">
              <a:lnSpc>
                <a:spcPct val="70000"/>
              </a:lnSpc>
              <a:spcBef>
                <a:spcPts val="0"/>
              </a:spcBef>
              <a:spcAft>
                <a:spcPts val="0"/>
              </a:spcAft>
              <a:buSzPts val="2600"/>
              <a:buChar char=" "/>
            </a:pPr>
            <a:endParaRPr sz="2600"/>
          </a:p>
          <a:p>
            <a:pPr marL="91440" lvl="0" indent="-165100" algn="just" rtl="0">
              <a:lnSpc>
                <a:spcPct val="70000"/>
              </a:lnSpc>
              <a:spcBef>
                <a:spcPts val="0"/>
              </a:spcBef>
              <a:spcAft>
                <a:spcPts val="0"/>
              </a:spcAft>
              <a:buSzPts val="2600"/>
              <a:buChar char=" "/>
            </a:pPr>
            <a:r>
              <a:rPr lang="en-US" sz="2600"/>
              <a:t>This process begins with disseminating information via the university's website, official bulletins, and national newspapers, encouraging applicants to upload their credentials online. After meticulous processing, successful candidates who complete Admission Post-UTME Tests have their names submitted to the Joint Admissions and Matriculation Board (JAMB) for approval. </a:t>
            </a:r>
            <a:endParaRPr sz="2600"/>
          </a:p>
          <a:p>
            <a:pPr marL="91440" lvl="0" indent="-165100" algn="just" rtl="0">
              <a:lnSpc>
                <a:spcPct val="70000"/>
              </a:lnSpc>
              <a:spcBef>
                <a:spcPts val="0"/>
              </a:spcBef>
              <a:spcAft>
                <a:spcPts val="0"/>
              </a:spcAft>
              <a:buSzPts val="2600"/>
              <a:buChar char=" "/>
            </a:pPr>
            <a:endParaRPr sz="2600"/>
          </a:p>
          <a:p>
            <a:pPr marL="91440" lvl="0" indent="-165100" algn="just" rtl="0">
              <a:lnSpc>
                <a:spcPct val="70000"/>
              </a:lnSpc>
              <a:spcBef>
                <a:spcPts val="0"/>
              </a:spcBef>
              <a:spcAft>
                <a:spcPts val="0"/>
              </a:spcAft>
              <a:buSzPts val="2600"/>
              <a:buChar char=" "/>
            </a:pPr>
            <a:r>
              <a:rPr lang="en-US" sz="2600"/>
              <a:t>This process highlights the complex and significant role of the admission unit within the University of Ibadan.</a:t>
            </a:r>
            <a:endParaRPr sz="2600"/>
          </a:p>
        </p:txBody>
      </p:sp>
      <p:sp>
        <p:nvSpPr>
          <p:cNvPr id="175" name="Google Shape;175;p23"/>
          <p:cNvSpPr txBox="1"/>
          <p:nvPr/>
        </p:nvSpPr>
        <p:spPr>
          <a:xfrm>
            <a:off x="10153276" y="6356350"/>
            <a:ext cx="1657723"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7</a:t>
            </a:fld>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1167492" y="136526"/>
            <a:ext cx="9779183" cy="1570038"/>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5400"/>
              <a:buFont typeface="Calibri"/>
              <a:buNone/>
            </a:pPr>
            <a:r>
              <a:rPr lang="en-US" sz="5400" b="1"/>
              <a:t>Background Cont'd </a:t>
            </a:r>
            <a:endParaRPr/>
          </a:p>
        </p:txBody>
      </p:sp>
      <p:sp>
        <p:nvSpPr>
          <p:cNvPr id="181" name="Google Shape;181;p24"/>
          <p:cNvSpPr txBox="1"/>
          <p:nvPr/>
        </p:nvSpPr>
        <p:spPr>
          <a:xfrm>
            <a:off x="1167500" y="2344075"/>
            <a:ext cx="5690400" cy="3436500"/>
          </a:xfrm>
          <a:prstGeom prst="rect">
            <a:avLst/>
          </a:prstGeom>
          <a:noFill/>
          <a:ln>
            <a:noFill/>
          </a:ln>
        </p:spPr>
        <p:txBody>
          <a:bodyPr spcFirstLastPara="1" wrap="square" lIns="91425" tIns="45700" rIns="91425" bIns="45700" anchor="t" anchorCtr="0">
            <a:normAutofit fontScale="92500" lnSpcReduction="10000"/>
          </a:bodyPr>
          <a:lstStyle/>
          <a:p>
            <a:pPr marL="91440" marR="0" lvl="0" indent="-146843" algn="just" rtl="0">
              <a:lnSpc>
                <a:spcPct val="90000"/>
              </a:lnSpc>
              <a:spcBef>
                <a:spcPts val="0"/>
              </a:spcBef>
              <a:spcAft>
                <a:spcPts val="0"/>
              </a:spcAft>
              <a:buClr>
                <a:schemeClr val="accent1"/>
              </a:buClr>
              <a:buSzPct val="100000"/>
              <a:buFont typeface="Calibri"/>
              <a:buChar char=" "/>
            </a:pPr>
            <a:r>
              <a:rPr lang="en-US" sz="2500" i="0" u="none" strike="noStrike" cap="none">
                <a:solidFill>
                  <a:srgbClr val="3F3F3F"/>
                </a:solidFill>
                <a:latin typeface="Calibri"/>
                <a:ea typeface="Calibri"/>
                <a:cs typeface="Calibri"/>
                <a:sym typeface="Calibri"/>
              </a:rPr>
              <a:t>However, increasing inquiries have created new challenges, as traditional methods are inconsistent, unavailable 24/7, and prone to misinformation.</a:t>
            </a:r>
            <a:endParaRPr sz="1500">
              <a:latin typeface="Calibri"/>
              <a:ea typeface="Calibri"/>
              <a:cs typeface="Calibri"/>
              <a:sym typeface="Calibri"/>
            </a:endParaRPr>
          </a:p>
          <a:p>
            <a:pPr marL="91440" marR="0" lvl="0" indent="0" algn="just" rtl="0">
              <a:lnSpc>
                <a:spcPct val="90000"/>
              </a:lnSpc>
              <a:spcBef>
                <a:spcPts val="1400"/>
              </a:spcBef>
              <a:spcAft>
                <a:spcPts val="0"/>
              </a:spcAft>
              <a:buClr>
                <a:schemeClr val="accent1"/>
              </a:buClr>
              <a:buSzPct val="96000"/>
              <a:buFont typeface="Calibri"/>
              <a:buNone/>
            </a:pPr>
            <a:endParaRPr sz="2500" i="0" u="none" strike="noStrike" cap="none">
              <a:solidFill>
                <a:srgbClr val="3F3F3F"/>
              </a:solidFill>
              <a:latin typeface="Calibri"/>
              <a:ea typeface="Calibri"/>
              <a:cs typeface="Calibri"/>
              <a:sym typeface="Calibri"/>
            </a:endParaRPr>
          </a:p>
          <a:p>
            <a:pPr marL="91440" marR="0" lvl="0" indent="-146843" algn="just" rtl="0">
              <a:lnSpc>
                <a:spcPct val="90000"/>
              </a:lnSpc>
              <a:spcBef>
                <a:spcPts val="1400"/>
              </a:spcBef>
              <a:spcAft>
                <a:spcPts val="0"/>
              </a:spcAft>
              <a:buClr>
                <a:schemeClr val="accent1"/>
              </a:buClr>
              <a:buSzPct val="100000"/>
              <a:buFont typeface="Calibri"/>
              <a:buChar char=" "/>
            </a:pPr>
            <a:r>
              <a:rPr lang="en-US" sz="2500" i="0" u="none" strike="noStrike" cap="none">
                <a:solidFill>
                  <a:srgbClr val="3F3F3F"/>
                </a:solidFill>
                <a:latin typeface="Calibri"/>
                <a:ea typeface="Calibri"/>
                <a:cs typeface="Calibri"/>
                <a:sym typeface="Calibri"/>
              </a:rPr>
              <a:t>To address these challenges, a chatbot tailored to prospective students is seen as a solution, providing prompt, accurate, and consistent information, ultimately enhancing the admission process.</a:t>
            </a:r>
            <a:endParaRPr sz="2500" i="0" u="none" strike="noStrike" cap="none">
              <a:solidFill>
                <a:srgbClr val="3F3F3F"/>
              </a:solidFill>
              <a:latin typeface="Calibri"/>
              <a:ea typeface="Calibri"/>
              <a:cs typeface="Calibri"/>
              <a:sym typeface="Calibri"/>
            </a:endParaRPr>
          </a:p>
          <a:p>
            <a:pPr marL="91440" marR="0" lvl="0" indent="0" algn="l" rtl="0">
              <a:lnSpc>
                <a:spcPct val="90000"/>
              </a:lnSpc>
              <a:spcBef>
                <a:spcPts val="1400"/>
              </a:spcBef>
              <a:spcAft>
                <a:spcPts val="0"/>
              </a:spcAft>
              <a:buClr>
                <a:schemeClr val="accent1"/>
              </a:buClr>
              <a:buSzPct val="96000"/>
              <a:buFont typeface="Calibri"/>
              <a:buNone/>
            </a:pPr>
            <a:endParaRPr sz="2500" i="0" u="none" strike="noStrike" cap="none">
              <a:solidFill>
                <a:srgbClr val="3F3F3F"/>
              </a:solidFill>
              <a:latin typeface="Calibri"/>
              <a:ea typeface="Calibri"/>
              <a:cs typeface="Calibri"/>
              <a:sym typeface="Calibri"/>
            </a:endParaRPr>
          </a:p>
        </p:txBody>
      </p:sp>
      <p:sp>
        <p:nvSpPr>
          <p:cNvPr id="182" name="Google Shape;182;p24"/>
          <p:cNvSpPr txBox="1">
            <a:spLocks noGrp="1"/>
          </p:cNvSpPr>
          <p:nvPr>
            <p:ph type="sldNum" idx="12"/>
          </p:nvPr>
        </p:nvSpPr>
        <p:spPr>
          <a:xfrm>
            <a:off x="10206318" y="6356350"/>
            <a:ext cx="16046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183" name="Google Shape;183;p24"/>
          <p:cNvPicPr preferRelativeResize="0"/>
          <p:nvPr/>
        </p:nvPicPr>
        <p:blipFill rotWithShape="1">
          <a:blip r:embed="rId3">
            <a:alphaModFix/>
          </a:blip>
          <a:srcRect b="20911"/>
          <a:stretch/>
        </p:blipFill>
        <p:spPr>
          <a:xfrm>
            <a:off x="7010300" y="2029148"/>
            <a:ext cx="4344975" cy="34364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5"/>
          <p:cNvSpPr txBox="1"/>
          <p:nvPr/>
        </p:nvSpPr>
        <p:spPr>
          <a:xfrm>
            <a:off x="4994219" y="838911"/>
            <a:ext cx="6246000" cy="983400"/>
          </a:xfrm>
          <a:prstGeom prst="rect">
            <a:avLst/>
          </a:prstGeom>
          <a:noFill/>
          <a:ln>
            <a:noFill/>
          </a:ln>
        </p:spPr>
        <p:txBody>
          <a:bodyPr spcFirstLastPara="1" wrap="square" lIns="91425" tIns="45700" rIns="91425" bIns="45700" anchor="b" anchorCtr="0">
            <a:normAutofit/>
          </a:bodyPr>
          <a:lstStyle/>
          <a:p>
            <a:pPr marL="0" marR="0" lvl="0" indent="0" algn="l" rtl="0">
              <a:lnSpc>
                <a:spcPct val="85000"/>
              </a:lnSpc>
              <a:spcBef>
                <a:spcPts val="0"/>
              </a:spcBef>
              <a:spcAft>
                <a:spcPts val="0"/>
              </a:spcAft>
              <a:buClr>
                <a:srgbClr val="3F3F3F"/>
              </a:buClr>
              <a:buSzPts val="5400"/>
              <a:buFont typeface="Calibri"/>
              <a:buNone/>
            </a:pPr>
            <a:r>
              <a:rPr lang="en-US" sz="5400" b="1" i="0" u="none" strike="noStrike" cap="none">
                <a:solidFill>
                  <a:srgbClr val="3F3F3F"/>
                </a:solidFill>
                <a:latin typeface="Calibri"/>
                <a:ea typeface="Calibri"/>
                <a:cs typeface="Calibri"/>
                <a:sym typeface="Calibri"/>
              </a:rPr>
              <a:t>Aim</a:t>
            </a:r>
            <a:endParaRPr/>
          </a:p>
        </p:txBody>
      </p:sp>
      <p:sp>
        <p:nvSpPr>
          <p:cNvPr id="189" name="Google Shape;189;p25"/>
          <p:cNvSpPr txBox="1"/>
          <p:nvPr/>
        </p:nvSpPr>
        <p:spPr>
          <a:xfrm>
            <a:off x="4918025" y="2098300"/>
            <a:ext cx="6126300" cy="3415200"/>
          </a:xfrm>
          <a:prstGeom prst="rect">
            <a:avLst/>
          </a:prstGeom>
          <a:noFill/>
          <a:ln>
            <a:noFill/>
          </a:ln>
        </p:spPr>
        <p:txBody>
          <a:bodyPr spcFirstLastPara="1" wrap="square" lIns="91425" tIns="45700" rIns="91425" bIns="45700" anchor="t" anchorCtr="0">
            <a:noAutofit/>
          </a:bodyPr>
          <a:lstStyle/>
          <a:p>
            <a:pPr marL="91440" marR="0" lvl="0" indent="-165100" algn="l" rtl="0">
              <a:lnSpc>
                <a:spcPct val="115000"/>
              </a:lnSpc>
              <a:spcBef>
                <a:spcPts val="0"/>
              </a:spcBef>
              <a:spcAft>
                <a:spcPts val="0"/>
              </a:spcAft>
              <a:buClr>
                <a:schemeClr val="accent1"/>
              </a:buClr>
              <a:buSzPts val="2600"/>
              <a:buFont typeface="Calibri"/>
              <a:buChar char=" "/>
            </a:pPr>
            <a:r>
              <a:rPr lang="en-US" sz="2600" b="0" i="0" u="none" strike="noStrike" cap="none">
                <a:solidFill>
                  <a:srgbClr val="3F3F3F"/>
                </a:solidFill>
                <a:latin typeface="Calibri"/>
                <a:ea typeface="Calibri"/>
                <a:cs typeface="Calibri"/>
                <a:sym typeface="Calibri"/>
              </a:rPr>
              <a:t>The aim of this project is to design and implement a chatbot for prospective students that will help streamline the admission process and provide students with quick and easy access to information they need about admission requirements, application deadlines, and other relevant information.</a:t>
            </a:r>
            <a:endParaRPr sz="2600" b="0" i="0" u="none" strike="noStrike" cap="none">
              <a:solidFill>
                <a:srgbClr val="3F3F3F"/>
              </a:solidFill>
              <a:latin typeface="Calibri"/>
              <a:ea typeface="Calibri"/>
              <a:cs typeface="Calibri"/>
              <a:sym typeface="Calibri"/>
            </a:endParaRPr>
          </a:p>
        </p:txBody>
      </p:sp>
      <p:pic>
        <p:nvPicPr>
          <p:cNvPr id="190" name="Google Shape;190;p25"/>
          <p:cNvPicPr preferRelativeResize="0"/>
          <p:nvPr/>
        </p:nvPicPr>
        <p:blipFill rotWithShape="1">
          <a:blip r:embed="rId3">
            <a:alphaModFix/>
          </a:blip>
          <a:srcRect r="40673"/>
          <a:stretch/>
        </p:blipFill>
        <p:spPr>
          <a:xfrm>
            <a:off x="0" y="1752800"/>
            <a:ext cx="4832324" cy="4578400"/>
          </a:xfrm>
          <a:prstGeom prst="rect">
            <a:avLst/>
          </a:prstGeom>
          <a:noFill/>
          <a:ln>
            <a:noFill/>
          </a:ln>
        </p:spPr>
      </p:pic>
    </p:spTree>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2409</Words>
  <Application>Microsoft Office PowerPoint</Application>
  <PresentationFormat>Widescreen</PresentationFormat>
  <Paragraphs>326</Paragraphs>
  <Slides>48</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Calibri</vt:lpstr>
      <vt:lpstr>Montserrat</vt:lpstr>
      <vt:lpstr>Fira Sans Extra Condensed Medium</vt:lpstr>
      <vt:lpstr>Roboto</vt:lpstr>
      <vt:lpstr>Arial</vt:lpstr>
      <vt:lpstr>Montserrat ExtraBold</vt:lpstr>
      <vt:lpstr>Retrospect</vt:lpstr>
      <vt:lpstr>Design and Implementation of  Chat-Bot for Prospective Students:  University of Ibadan Admission Unit</vt:lpstr>
      <vt:lpstr>Outline</vt:lpstr>
      <vt:lpstr>Proposal</vt:lpstr>
      <vt:lpstr>Introduction</vt:lpstr>
      <vt:lpstr>Introduction Cont'd</vt:lpstr>
      <vt:lpstr>The Problem</vt:lpstr>
      <vt:lpstr>Background</vt:lpstr>
      <vt:lpstr>Background Cont'd </vt:lpstr>
      <vt:lpstr>PowerPoint Presentation</vt:lpstr>
      <vt:lpstr>Objectives</vt:lpstr>
      <vt:lpstr>Milestones</vt:lpstr>
      <vt:lpstr>Expected Result</vt:lpstr>
      <vt:lpstr>Literature Review</vt:lpstr>
      <vt:lpstr>PowerPoint Presentation</vt:lpstr>
      <vt:lpstr>ChatBot Background</vt:lpstr>
      <vt:lpstr>ChatBot Background</vt:lpstr>
      <vt:lpstr>PowerPoint Presentation</vt:lpstr>
      <vt:lpstr>Chatbots in Higher Education </vt:lpstr>
      <vt:lpstr>Dataset Used</vt:lpstr>
      <vt:lpstr>Related Works</vt:lpstr>
      <vt:lpstr>Related Works Cont’d</vt:lpstr>
      <vt:lpstr>Related Works Cont’d</vt:lpstr>
      <vt:lpstr>Related Works Cont’d</vt:lpstr>
      <vt:lpstr>Related Works Cont’d</vt:lpstr>
      <vt:lpstr>Methodology</vt:lpstr>
      <vt:lpstr>Methodology Structure</vt:lpstr>
      <vt:lpstr>Milestones</vt:lpstr>
      <vt:lpstr>System Requirements</vt:lpstr>
      <vt:lpstr>Methodology Design - Mixed</vt:lpstr>
      <vt:lpstr>Table 3.1: Data Collection and Thematic Mapping</vt:lpstr>
      <vt:lpstr>Table 3.1: Data Collection and Thematic Mapping (Cont’d)</vt:lpstr>
      <vt:lpstr>Methodology Design</vt:lpstr>
      <vt:lpstr>Data Preprocessing</vt:lpstr>
      <vt:lpstr>Model Training</vt:lpstr>
      <vt:lpstr>ChatBot Development</vt:lpstr>
      <vt:lpstr>Use case Model</vt:lpstr>
      <vt:lpstr>User Flow </vt:lpstr>
      <vt:lpstr>Sequence Diagram</vt:lpstr>
      <vt:lpstr>Data flow Diagram Level 0</vt:lpstr>
      <vt:lpstr>Data flow Diagram Level 1</vt:lpstr>
      <vt:lpstr>ChatBot Framework</vt:lpstr>
      <vt:lpstr>ChatBot Interaction Design</vt:lpstr>
      <vt:lpstr>Testing Strategy</vt:lpstr>
      <vt:lpstr>Performance Evaluation</vt:lpstr>
      <vt:lpstr>Deployment Process</vt:lpstr>
      <vt:lpstr>PowerPoint Presentation</vt:lpstr>
      <vt:lpstr>Limitations</vt:lpstr>
      <vt:lpstr>Future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Implementation of  Chat-Bot for Prospective Students:  University of Ibadan Admission Unit</dc:title>
  <cp:lastModifiedBy>Peter PC</cp:lastModifiedBy>
  <cp:revision>1</cp:revision>
  <dcterms:modified xsi:type="dcterms:W3CDTF">2024-07-02T09:37:15Z</dcterms:modified>
</cp:coreProperties>
</file>